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8" r:id="rId3"/>
    <p:sldId id="262" r:id="rId4"/>
    <p:sldId id="260" r:id="rId5"/>
    <p:sldId id="265" r:id="rId6"/>
    <p:sldId id="263" r:id="rId7"/>
    <p:sldId id="257" r:id="rId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1463" autoAdjust="0"/>
  </p:normalViewPr>
  <p:slideViewPr>
    <p:cSldViewPr snapToGrid="0">
      <p:cViewPr varScale="1">
        <p:scale>
          <a:sx n="79" d="100"/>
          <a:sy n="79" d="100"/>
        </p:scale>
        <p:origin x="1830" y="8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2016E959-05A9-4A08-B480-7A2B83A5FBEB}" type="datetimeFigureOut">
              <a:rPr lang="en-US" smtClean="0"/>
              <a:t>5/6/2026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173AD36-258E-4024-A3F0-FF39AA60EFFE}" type="slidenum">
              <a:rPr lang="en-US" smtClean="0"/>
              <a:t>‹#›</a:t>
            </a:fld>
            <a:endParaRPr lang="en-US"/>
          </a:p>
        </p:txBody>
      </p:sp>
    </p:spTree>
    <p:extLst>
      <p:ext uri="{BB962C8B-B14F-4D97-AF65-F5344CB8AC3E}">
        <p14:creationId xmlns:p14="http://schemas.microsoft.com/office/powerpoint/2010/main" val="2381401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Good evening Madam Mayor, Vice Mayor, and Members of the City Council. I'm Ricardo De La Torre, the City's Parking Manager.</a:t>
            </a:r>
          </a:p>
          <a:p>
            <a:r>
              <a:rPr lang="en-US" sz="1200" kern="1200" dirty="0">
                <a:solidFill>
                  <a:schemeClr val="tx1"/>
                </a:solidFill>
                <a:effectLst/>
                <a:latin typeface="+mn-lt"/>
                <a:ea typeface="+mn-ea"/>
                <a:cs typeface="+mn-cs"/>
              </a:rPr>
              <a:t>Tonight, Council is considering the introduction of an ordinance that makes two changes to the Municipal Code related to parking. The first is a housekeeping update to remove an outdated reference to a City employee parking lot that no longer exists. The second establishes authority for the City Manager or their designee to set and modify hours of operation for the Civic Center Parking Structure.</a:t>
            </a:r>
          </a:p>
          <a:p>
            <a:pPr defTabSz="931774">
              <a:defRPr/>
            </a:pPr>
            <a:endParaRPr lang="en-US" sz="1800" dirty="0">
              <a:solidFill>
                <a:srgbClr val="212121"/>
              </a:solidFill>
              <a:latin typeface="Arial" panose="020B0604020202020204" pitchFamily="34" charset="0"/>
              <a:ea typeface="Arial" panose="020B0604020202020204" pitchFamily="34" charset="0"/>
            </a:endParaRPr>
          </a:p>
        </p:txBody>
      </p:sp>
      <p:sp>
        <p:nvSpPr>
          <p:cNvPr id="4" name="Slide Number Placeholder 3"/>
          <p:cNvSpPr>
            <a:spLocks noGrp="1"/>
          </p:cNvSpPr>
          <p:nvPr>
            <p:ph type="sldNum" sz="quarter" idx="5"/>
          </p:nvPr>
        </p:nvSpPr>
        <p:spPr/>
        <p:txBody>
          <a:bodyPr/>
          <a:lstStyle/>
          <a:p>
            <a:fld id="{F173AD36-258E-4024-A3F0-FF39AA60EFFE}" type="slidenum">
              <a:rPr lang="en-US" smtClean="0"/>
              <a:t>1</a:t>
            </a:fld>
            <a:endParaRPr lang="en-US"/>
          </a:p>
        </p:txBody>
      </p:sp>
    </p:spTree>
    <p:extLst>
      <p:ext uri="{BB962C8B-B14F-4D97-AF65-F5344CB8AC3E}">
        <p14:creationId xmlns:p14="http://schemas.microsoft.com/office/powerpoint/2010/main" val="2709291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Tonight I'll cover a brief background on the Civic Center Parking Structure and what's driving this request, walk through the two components of the proposed ordinance, touch on next steps if the ordinance is introduced tonight, and close with staff's recommendation.</a:t>
            </a:r>
          </a:p>
          <a:p>
            <a:pPr>
              <a:buNone/>
            </a:pPr>
            <a:endParaRPr lang="en-US" sz="1200" dirty="0"/>
          </a:p>
        </p:txBody>
      </p:sp>
      <p:sp>
        <p:nvSpPr>
          <p:cNvPr id="4" name="Slide Number Placeholder 3"/>
          <p:cNvSpPr>
            <a:spLocks noGrp="1"/>
          </p:cNvSpPr>
          <p:nvPr>
            <p:ph type="sldNum" sz="quarter" idx="5"/>
          </p:nvPr>
        </p:nvSpPr>
        <p:spPr/>
        <p:txBody>
          <a:bodyPr/>
          <a:lstStyle/>
          <a:p>
            <a:fld id="{F173AD36-258E-4024-A3F0-FF39AA60EFFE}" type="slidenum">
              <a:rPr lang="en-US" smtClean="0"/>
              <a:t>2</a:t>
            </a:fld>
            <a:endParaRPr lang="en-US"/>
          </a:p>
        </p:txBody>
      </p:sp>
    </p:spTree>
    <p:extLst>
      <p:ext uri="{BB962C8B-B14F-4D97-AF65-F5344CB8AC3E}">
        <p14:creationId xmlns:p14="http://schemas.microsoft.com/office/powerpoint/2010/main" val="2014538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0F1DF-ED6E-E04E-74D0-E00A0D8A19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E929E9-C213-FC88-1AD0-BD4BD35A7E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CB513-D3A0-91C9-1D43-2C6393D2796B}"/>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Civic Center Parking Structure is one of the main parking facilities serving downtown Alameda. It provides parking for the general public as well as City employees working at City Hall and nearby City facilities.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Over time, the facility experienced repeated vandalism during the overnight hours,  particularly in and around the elevator, which caused ongoing disruptions to service. To address this, City Council approved funding for security enhancements and other improvements to the structure, including the ability to physically close the facility overnight.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Those improvements are now underway, and we will soon be ready to close the facility overnight. The ordinance before you tonight would vest the authority to set and modify operating hours with the City Manager or their designee, giving the City the legal foundation it needs to manage and enforce those hours going forward.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Based on outreach we conducted and a review of what comparable cities do, the hours we intend to implement once the facility can be closed overnight are midnight to 6:00 a.m. I’ll walk through that data in a moment.</a:t>
            </a:r>
          </a:p>
          <a:p>
            <a:pPr>
              <a:buNone/>
            </a:pPr>
            <a:endParaRPr lang="en-US" sz="5500" dirty="0"/>
          </a:p>
        </p:txBody>
      </p:sp>
      <p:sp>
        <p:nvSpPr>
          <p:cNvPr id="4" name="Slide Number Placeholder 3">
            <a:extLst>
              <a:ext uri="{FF2B5EF4-FFF2-40B4-BE49-F238E27FC236}">
                <a16:creationId xmlns:a16="http://schemas.microsoft.com/office/drawing/2014/main" id="{9CF05311-4A70-C172-542A-077F3800C493}"/>
              </a:ext>
            </a:extLst>
          </p:cNvPr>
          <p:cNvSpPr>
            <a:spLocks noGrp="1"/>
          </p:cNvSpPr>
          <p:nvPr>
            <p:ph type="sldNum" sz="quarter" idx="5"/>
          </p:nvPr>
        </p:nvSpPr>
        <p:spPr/>
        <p:txBody>
          <a:bodyPr/>
          <a:lstStyle/>
          <a:p>
            <a:fld id="{F173AD36-258E-4024-A3F0-FF39AA60EFFE}" type="slidenum">
              <a:rPr lang="en-US" smtClean="0"/>
              <a:t>3</a:t>
            </a:fld>
            <a:endParaRPr lang="en-US"/>
          </a:p>
        </p:txBody>
      </p:sp>
    </p:spTree>
    <p:extLst>
      <p:ext uri="{BB962C8B-B14F-4D97-AF65-F5344CB8AC3E}">
        <p14:creationId xmlns:p14="http://schemas.microsoft.com/office/powerpoint/2010/main" val="1049513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25F46-7696-97BF-575D-7C87F75D0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3FDDB1-4F5F-CB0E-F675-FA3EE6683A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C5FDA6-FD41-7EF5-649E-AC2A41ACE39F}"/>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To inform the decision around hours of operation, staff took several steps.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First, we surveyed garage users. More than 550 responses were received. Most respondents indicated a preference for closing at midnight and reopening at 6:00 a.m.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also looked at what comparable cities are doing. Staff reviewed parking structures in Berkeley, San Leandro, and Emeryville. These facilities generally close overnight, with most closing at midnight.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Finally, staff conducted late-night parking occupancy counts over a three-week period at the Civic Center structure and surrounding downtown locations. Data was collected between 10:00 p.m. and 2:00 a.m. on both weekdays and weekends. The results showed that the Civic Center structure was operating at an average occupancy of about three percent during those hours, while the surrounding downtown area within a five-block radius had over 70 percent vacancy.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Taken together, the data supports closing the facility overnight. And consistent with the survey results and what comparable cities do, the hours we plan to implement are midnight to 6:00 a.m.</a:t>
            </a:r>
          </a:p>
          <a:p>
            <a:pPr>
              <a:buNone/>
            </a:pPr>
            <a:endParaRPr lang="en-US" sz="1200" dirty="0"/>
          </a:p>
        </p:txBody>
      </p:sp>
      <p:sp>
        <p:nvSpPr>
          <p:cNvPr id="4" name="Slide Number Placeholder 3">
            <a:extLst>
              <a:ext uri="{FF2B5EF4-FFF2-40B4-BE49-F238E27FC236}">
                <a16:creationId xmlns:a16="http://schemas.microsoft.com/office/drawing/2014/main" id="{663A2F0B-2877-5FE6-E481-39E99AD97DD8}"/>
              </a:ext>
            </a:extLst>
          </p:cNvPr>
          <p:cNvSpPr>
            <a:spLocks noGrp="1"/>
          </p:cNvSpPr>
          <p:nvPr>
            <p:ph type="sldNum" sz="quarter" idx="5"/>
          </p:nvPr>
        </p:nvSpPr>
        <p:spPr/>
        <p:txBody>
          <a:bodyPr/>
          <a:lstStyle/>
          <a:p>
            <a:fld id="{F173AD36-258E-4024-A3F0-FF39AA60EFFE}" type="slidenum">
              <a:rPr lang="en-US" smtClean="0"/>
              <a:t>4</a:t>
            </a:fld>
            <a:endParaRPr lang="en-US"/>
          </a:p>
        </p:txBody>
      </p:sp>
    </p:spTree>
    <p:extLst>
      <p:ext uri="{BB962C8B-B14F-4D97-AF65-F5344CB8AC3E}">
        <p14:creationId xmlns:p14="http://schemas.microsoft.com/office/powerpoint/2010/main" val="3541711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52F62-55F3-656B-AD25-1743E7A1B7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03509-6EC6-0336-F61A-E6603D2196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3687C1-5319-8BED-9D3C-88F72C1AC230}"/>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proposed ordinance has two components.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first is a housekeeping amendment to Section 12-2.3 of the Municipal Code, which currently references 2216 Lincoln Avenue as a City employee parking lot. That lot no longer exists, the site has since been redeveloped. This change simply removes that outdated reference.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second component repeals and replaces Section 12-4.12 of the Municipal Code to formally establish the City Manager's authority to set and modify hours of operation for the Civic Center Parking Structure.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Key provisions include: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Authorizing the City Manager or their designee to establish and modify hours as needed to support public safety, maintenance, and efficient operations.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Requiring that hours of operation be posted on-site.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Establishing that it is unlawful to park or leave a vehicle in the facility outside of posted hours, unless authorized.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Providing that vehicles left outside of posted hours are subject to citation or other enforcement action.</a:t>
            </a:r>
          </a:p>
          <a:p>
            <a:pPr>
              <a:buNone/>
            </a:pPr>
            <a:endParaRPr lang="en-US" sz="5500" dirty="0"/>
          </a:p>
        </p:txBody>
      </p:sp>
      <p:sp>
        <p:nvSpPr>
          <p:cNvPr id="4" name="Slide Number Placeholder 3">
            <a:extLst>
              <a:ext uri="{FF2B5EF4-FFF2-40B4-BE49-F238E27FC236}">
                <a16:creationId xmlns:a16="http://schemas.microsoft.com/office/drawing/2014/main" id="{3725635D-B9CF-46CD-766C-52155C71AA03}"/>
              </a:ext>
            </a:extLst>
          </p:cNvPr>
          <p:cNvSpPr>
            <a:spLocks noGrp="1"/>
          </p:cNvSpPr>
          <p:nvPr>
            <p:ph type="sldNum" sz="quarter" idx="5"/>
          </p:nvPr>
        </p:nvSpPr>
        <p:spPr/>
        <p:txBody>
          <a:bodyPr/>
          <a:lstStyle/>
          <a:p>
            <a:fld id="{F173AD36-258E-4024-A3F0-FF39AA60EFFE}" type="slidenum">
              <a:rPr lang="en-US" smtClean="0"/>
              <a:t>5</a:t>
            </a:fld>
            <a:endParaRPr lang="en-US"/>
          </a:p>
        </p:txBody>
      </p:sp>
    </p:spTree>
    <p:extLst>
      <p:ext uri="{BB962C8B-B14F-4D97-AF65-F5344CB8AC3E}">
        <p14:creationId xmlns:p14="http://schemas.microsoft.com/office/powerpoint/2010/main" val="3817384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7DDA4-BA84-0A97-349E-3E5A42823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4C422F-DE03-15EC-6513-40749DE5AD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5213C9-0E71-2B59-2377-BB698691A360}"/>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If Council introduces the ordinance this evening, the next step would be a second reading or final passage on May 19, 2026. If adopted, the ordinance would take effect 30 days after that second reading.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Following the effective date, staff will align any changes to operating hours with the completion of the Civic Center Parking Garage improvements. Before any new hours go into effect, staff will conduct outreach and education to make sure garage users are aware of the change.</a:t>
            </a:r>
          </a:p>
          <a:p>
            <a:pPr defTabSz="931774">
              <a:defRPr/>
            </a:pPr>
            <a:endParaRPr lang="en-US" sz="1200" dirty="0">
              <a:latin typeface="+mn-lt"/>
            </a:endParaRPr>
          </a:p>
        </p:txBody>
      </p:sp>
      <p:sp>
        <p:nvSpPr>
          <p:cNvPr id="4" name="Slide Number Placeholder 3">
            <a:extLst>
              <a:ext uri="{FF2B5EF4-FFF2-40B4-BE49-F238E27FC236}">
                <a16:creationId xmlns:a16="http://schemas.microsoft.com/office/drawing/2014/main" id="{CBD87DC0-8AC6-0074-BAF0-CB4E7B2B03E5}"/>
              </a:ext>
            </a:extLst>
          </p:cNvPr>
          <p:cNvSpPr>
            <a:spLocks noGrp="1"/>
          </p:cNvSpPr>
          <p:nvPr>
            <p:ph type="sldNum" sz="quarter" idx="5"/>
          </p:nvPr>
        </p:nvSpPr>
        <p:spPr/>
        <p:txBody>
          <a:bodyPr/>
          <a:lstStyle/>
          <a:p>
            <a:fld id="{F173AD36-258E-4024-A3F0-FF39AA60EFFE}" type="slidenum">
              <a:rPr lang="en-US" smtClean="0"/>
              <a:t>6</a:t>
            </a:fld>
            <a:endParaRPr lang="en-US"/>
          </a:p>
        </p:txBody>
      </p:sp>
    </p:spTree>
    <p:extLst>
      <p:ext uri="{BB962C8B-B14F-4D97-AF65-F5344CB8AC3E}">
        <p14:creationId xmlns:p14="http://schemas.microsoft.com/office/powerpoint/2010/main" val="3312399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Staff recommend approving the first reading of the Ordinance Amending the Alameda Municipal Code by Amending Section 12-2.3 (Location) of Article I (Parking Lots) of Chapter XII (Designated Parking) and by Repealing and Replacing current Section 12-4.12 (Reserved) of Article I (Parking Lots) in its entirety to Authorize the City Manager of their designee to Establish and Modify Hours of Operation for the Civic Center Parking Structure. </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 I'm happy to answer any questions.</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defTabSz="931774">
              <a:defRPr/>
            </a:pPr>
            <a:endParaRPr lang="en-US" sz="2900" dirty="0"/>
          </a:p>
        </p:txBody>
      </p:sp>
      <p:sp>
        <p:nvSpPr>
          <p:cNvPr id="4" name="Slide Number Placeholder 3"/>
          <p:cNvSpPr>
            <a:spLocks noGrp="1"/>
          </p:cNvSpPr>
          <p:nvPr>
            <p:ph type="sldNum" sz="quarter" idx="5"/>
          </p:nvPr>
        </p:nvSpPr>
        <p:spPr/>
        <p:txBody>
          <a:bodyPr/>
          <a:lstStyle/>
          <a:p>
            <a:fld id="{F173AD36-258E-4024-A3F0-FF39AA60EFFE}" type="slidenum">
              <a:rPr lang="en-US" smtClean="0"/>
              <a:t>7</a:t>
            </a:fld>
            <a:endParaRPr lang="en-US"/>
          </a:p>
        </p:txBody>
      </p:sp>
    </p:spTree>
    <p:extLst>
      <p:ext uri="{BB962C8B-B14F-4D97-AF65-F5344CB8AC3E}">
        <p14:creationId xmlns:p14="http://schemas.microsoft.com/office/powerpoint/2010/main" val="300007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38B73-E0E3-1274-F689-73CB335F03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7ED497C-4806-3333-D8D1-1C3244CB53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B781B1-2F5B-8067-5CC9-C8ADD59A7CB8}"/>
              </a:ext>
            </a:extLst>
          </p:cNvPr>
          <p:cNvSpPr>
            <a:spLocks noGrp="1"/>
          </p:cNvSpPr>
          <p:nvPr>
            <p:ph type="dt" sz="half" idx="10"/>
          </p:nvPr>
        </p:nvSpPr>
        <p:spPr/>
        <p:txBody>
          <a:bodyPr/>
          <a:lstStyle/>
          <a:p>
            <a:fld id="{6AA42A45-7621-4CBF-912D-1577E13A62D7}" type="datetimeFigureOut">
              <a:rPr lang="en-US" smtClean="0"/>
              <a:t>5/6/2026</a:t>
            </a:fld>
            <a:endParaRPr lang="en-US"/>
          </a:p>
        </p:txBody>
      </p:sp>
      <p:sp>
        <p:nvSpPr>
          <p:cNvPr id="5" name="Footer Placeholder 4">
            <a:extLst>
              <a:ext uri="{FF2B5EF4-FFF2-40B4-BE49-F238E27FC236}">
                <a16:creationId xmlns:a16="http://schemas.microsoft.com/office/drawing/2014/main" id="{8003DA77-D833-C08A-BB4E-69FFFC5281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473AE9-47D0-E779-3110-642FC2E68623}"/>
              </a:ext>
            </a:extLst>
          </p:cNvPr>
          <p:cNvSpPr>
            <a:spLocks noGrp="1"/>
          </p:cNvSpPr>
          <p:nvPr>
            <p:ph type="sldNum" sz="quarter" idx="12"/>
          </p:nvPr>
        </p:nvSpPr>
        <p:spPr/>
        <p:txBody>
          <a:bodyPr/>
          <a:lstStyle/>
          <a:p>
            <a:fld id="{46861D5E-CD30-430B-878E-9AEECD4720A0}" type="slidenum">
              <a:rPr lang="en-US" smtClean="0"/>
              <a:t>‹#›</a:t>
            </a:fld>
            <a:endParaRPr lang="en-US"/>
          </a:p>
        </p:txBody>
      </p:sp>
    </p:spTree>
    <p:extLst>
      <p:ext uri="{BB962C8B-B14F-4D97-AF65-F5344CB8AC3E}">
        <p14:creationId xmlns:p14="http://schemas.microsoft.com/office/powerpoint/2010/main" val="1040290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F095-DA76-0C9F-B1E4-94EE01DD9D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C6B650-F8E0-C28E-7FB9-0E4D451965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F2AC8-0C94-95E7-9DB1-CB89FCE95B2A}"/>
              </a:ext>
            </a:extLst>
          </p:cNvPr>
          <p:cNvSpPr>
            <a:spLocks noGrp="1"/>
          </p:cNvSpPr>
          <p:nvPr>
            <p:ph type="dt" sz="half" idx="10"/>
          </p:nvPr>
        </p:nvSpPr>
        <p:spPr/>
        <p:txBody>
          <a:bodyPr/>
          <a:lstStyle/>
          <a:p>
            <a:fld id="{6AA42A45-7621-4CBF-912D-1577E13A62D7}" type="datetimeFigureOut">
              <a:rPr lang="en-US" smtClean="0"/>
              <a:t>5/6/2026</a:t>
            </a:fld>
            <a:endParaRPr lang="en-US"/>
          </a:p>
        </p:txBody>
      </p:sp>
      <p:sp>
        <p:nvSpPr>
          <p:cNvPr id="5" name="Footer Placeholder 4">
            <a:extLst>
              <a:ext uri="{FF2B5EF4-FFF2-40B4-BE49-F238E27FC236}">
                <a16:creationId xmlns:a16="http://schemas.microsoft.com/office/drawing/2014/main" id="{67D2067D-E9A1-FE7D-FB43-2B07A9B707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556EC-088C-73E1-2946-DC59AF338F5E}"/>
              </a:ext>
            </a:extLst>
          </p:cNvPr>
          <p:cNvSpPr>
            <a:spLocks noGrp="1"/>
          </p:cNvSpPr>
          <p:nvPr>
            <p:ph type="sldNum" sz="quarter" idx="12"/>
          </p:nvPr>
        </p:nvSpPr>
        <p:spPr/>
        <p:txBody>
          <a:bodyPr/>
          <a:lstStyle/>
          <a:p>
            <a:fld id="{46861D5E-CD30-430B-878E-9AEECD4720A0}" type="slidenum">
              <a:rPr lang="en-US" smtClean="0"/>
              <a:t>‹#›</a:t>
            </a:fld>
            <a:endParaRPr lang="en-US"/>
          </a:p>
        </p:txBody>
      </p:sp>
    </p:spTree>
    <p:extLst>
      <p:ext uri="{BB962C8B-B14F-4D97-AF65-F5344CB8AC3E}">
        <p14:creationId xmlns:p14="http://schemas.microsoft.com/office/powerpoint/2010/main" val="854325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2D005-6D6E-5AF0-3D45-6212B1117F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5A04BD-3B30-1769-B06F-51A5F6561E3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E262C2-C85D-D464-4E7F-781D92991125}"/>
              </a:ext>
            </a:extLst>
          </p:cNvPr>
          <p:cNvSpPr>
            <a:spLocks noGrp="1"/>
          </p:cNvSpPr>
          <p:nvPr>
            <p:ph type="dt" sz="half" idx="10"/>
          </p:nvPr>
        </p:nvSpPr>
        <p:spPr/>
        <p:txBody>
          <a:bodyPr/>
          <a:lstStyle/>
          <a:p>
            <a:fld id="{6AA42A45-7621-4CBF-912D-1577E13A62D7}" type="datetimeFigureOut">
              <a:rPr lang="en-US" smtClean="0"/>
              <a:t>5/6/2026</a:t>
            </a:fld>
            <a:endParaRPr lang="en-US"/>
          </a:p>
        </p:txBody>
      </p:sp>
      <p:sp>
        <p:nvSpPr>
          <p:cNvPr id="5" name="Footer Placeholder 4">
            <a:extLst>
              <a:ext uri="{FF2B5EF4-FFF2-40B4-BE49-F238E27FC236}">
                <a16:creationId xmlns:a16="http://schemas.microsoft.com/office/drawing/2014/main" id="{35F36D37-949C-6E59-9CC6-8FD244B7F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E0309B-F53D-45F7-F3E1-A366C653B734}"/>
              </a:ext>
            </a:extLst>
          </p:cNvPr>
          <p:cNvSpPr>
            <a:spLocks noGrp="1"/>
          </p:cNvSpPr>
          <p:nvPr>
            <p:ph type="sldNum" sz="quarter" idx="12"/>
          </p:nvPr>
        </p:nvSpPr>
        <p:spPr/>
        <p:txBody>
          <a:bodyPr/>
          <a:lstStyle/>
          <a:p>
            <a:fld id="{46861D5E-CD30-430B-878E-9AEECD4720A0}" type="slidenum">
              <a:rPr lang="en-US" smtClean="0"/>
              <a:t>‹#›</a:t>
            </a:fld>
            <a:endParaRPr lang="en-US"/>
          </a:p>
        </p:txBody>
      </p:sp>
    </p:spTree>
    <p:extLst>
      <p:ext uri="{BB962C8B-B14F-4D97-AF65-F5344CB8AC3E}">
        <p14:creationId xmlns:p14="http://schemas.microsoft.com/office/powerpoint/2010/main" val="3991700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5C52D-35DD-5800-9C5F-9D8E6D8615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BF25C7-4629-AC9B-3FC2-CA342BF6E0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48ABD5-E46A-9ADF-E812-381B53D38B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B6A8F8-F0A5-5241-18D7-9189A196565A}"/>
              </a:ext>
            </a:extLst>
          </p:cNvPr>
          <p:cNvSpPr>
            <a:spLocks noGrp="1"/>
          </p:cNvSpPr>
          <p:nvPr>
            <p:ph type="dt" sz="half" idx="10"/>
          </p:nvPr>
        </p:nvSpPr>
        <p:spPr/>
        <p:txBody>
          <a:bodyPr/>
          <a:lstStyle/>
          <a:p>
            <a:fld id="{6AA42A45-7621-4CBF-912D-1577E13A62D7}" type="datetimeFigureOut">
              <a:rPr lang="en-US" smtClean="0"/>
              <a:t>5/6/2026</a:t>
            </a:fld>
            <a:endParaRPr lang="en-US"/>
          </a:p>
        </p:txBody>
      </p:sp>
      <p:sp>
        <p:nvSpPr>
          <p:cNvPr id="6" name="Footer Placeholder 5">
            <a:extLst>
              <a:ext uri="{FF2B5EF4-FFF2-40B4-BE49-F238E27FC236}">
                <a16:creationId xmlns:a16="http://schemas.microsoft.com/office/drawing/2014/main" id="{9F7F4669-8143-802C-120F-A6FE8AB71C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853166-E2BA-F31F-6062-CA5A00FD420D}"/>
              </a:ext>
            </a:extLst>
          </p:cNvPr>
          <p:cNvSpPr>
            <a:spLocks noGrp="1"/>
          </p:cNvSpPr>
          <p:nvPr>
            <p:ph type="sldNum" sz="quarter" idx="12"/>
          </p:nvPr>
        </p:nvSpPr>
        <p:spPr/>
        <p:txBody>
          <a:bodyPr/>
          <a:lstStyle/>
          <a:p>
            <a:fld id="{46861D5E-CD30-430B-878E-9AEECD4720A0}" type="slidenum">
              <a:rPr lang="en-US" smtClean="0"/>
              <a:t>‹#›</a:t>
            </a:fld>
            <a:endParaRPr lang="en-US"/>
          </a:p>
        </p:txBody>
      </p:sp>
    </p:spTree>
    <p:extLst>
      <p:ext uri="{BB962C8B-B14F-4D97-AF65-F5344CB8AC3E}">
        <p14:creationId xmlns:p14="http://schemas.microsoft.com/office/powerpoint/2010/main" val="3512990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C7503-1765-1F97-D96A-6B295479D3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D79A4F-2F7C-027F-AF3E-396F3AF4B4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A69B0C-FA98-5EBA-2335-DC89F245EC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C03400-461F-DCE8-AF34-8E66266ABF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597C9E-6BDE-57F4-5B00-9A9320EF2E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D7587B-50A1-7C65-FACE-452F2FA1A3D8}"/>
              </a:ext>
            </a:extLst>
          </p:cNvPr>
          <p:cNvSpPr>
            <a:spLocks noGrp="1"/>
          </p:cNvSpPr>
          <p:nvPr>
            <p:ph type="dt" sz="half" idx="10"/>
          </p:nvPr>
        </p:nvSpPr>
        <p:spPr/>
        <p:txBody>
          <a:bodyPr/>
          <a:lstStyle/>
          <a:p>
            <a:fld id="{6AA42A45-7621-4CBF-912D-1577E13A62D7}" type="datetimeFigureOut">
              <a:rPr lang="en-US" smtClean="0"/>
              <a:t>5/6/2026</a:t>
            </a:fld>
            <a:endParaRPr lang="en-US"/>
          </a:p>
        </p:txBody>
      </p:sp>
      <p:sp>
        <p:nvSpPr>
          <p:cNvPr id="8" name="Footer Placeholder 7">
            <a:extLst>
              <a:ext uri="{FF2B5EF4-FFF2-40B4-BE49-F238E27FC236}">
                <a16:creationId xmlns:a16="http://schemas.microsoft.com/office/drawing/2014/main" id="{92A8D940-8A0E-3322-0790-5663AA54EA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70DBCA-998C-93F8-1632-72A2413FC4FA}"/>
              </a:ext>
            </a:extLst>
          </p:cNvPr>
          <p:cNvSpPr>
            <a:spLocks noGrp="1"/>
          </p:cNvSpPr>
          <p:nvPr>
            <p:ph type="sldNum" sz="quarter" idx="12"/>
          </p:nvPr>
        </p:nvSpPr>
        <p:spPr/>
        <p:txBody>
          <a:bodyPr/>
          <a:lstStyle/>
          <a:p>
            <a:fld id="{46861D5E-CD30-430B-878E-9AEECD4720A0}" type="slidenum">
              <a:rPr lang="en-US" smtClean="0"/>
              <a:t>‹#›</a:t>
            </a:fld>
            <a:endParaRPr lang="en-US"/>
          </a:p>
        </p:txBody>
      </p:sp>
    </p:spTree>
    <p:extLst>
      <p:ext uri="{BB962C8B-B14F-4D97-AF65-F5344CB8AC3E}">
        <p14:creationId xmlns:p14="http://schemas.microsoft.com/office/powerpoint/2010/main" val="2716114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33B54-30BA-C133-9AAE-808E17F5D5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6566EE-6EF8-2377-4289-6F8996300AA2}"/>
              </a:ext>
            </a:extLst>
          </p:cNvPr>
          <p:cNvSpPr>
            <a:spLocks noGrp="1"/>
          </p:cNvSpPr>
          <p:nvPr>
            <p:ph type="dt" sz="half" idx="10"/>
          </p:nvPr>
        </p:nvSpPr>
        <p:spPr/>
        <p:txBody>
          <a:bodyPr/>
          <a:lstStyle/>
          <a:p>
            <a:fld id="{6AA42A45-7621-4CBF-912D-1577E13A62D7}" type="datetimeFigureOut">
              <a:rPr lang="en-US" smtClean="0"/>
              <a:t>5/6/2026</a:t>
            </a:fld>
            <a:endParaRPr lang="en-US"/>
          </a:p>
        </p:txBody>
      </p:sp>
      <p:sp>
        <p:nvSpPr>
          <p:cNvPr id="4" name="Footer Placeholder 3">
            <a:extLst>
              <a:ext uri="{FF2B5EF4-FFF2-40B4-BE49-F238E27FC236}">
                <a16:creationId xmlns:a16="http://schemas.microsoft.com/office/drawing/2014/main" id="{7B87E6CE-65E6-CEDA-2594-C0117A33C0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91DDED-B6AA-28B9-35A6-DDA2D0B81A49}"/>
              </a:ext>
            </a:extLst>
          </p:cNvPr>
          <p:cNvSpPr>
            <a:spLocks noGrp="1"/>
          </p:cNvSpPr>
          <p:nvPr>
            <p:ph type="sldNum" sz="quarter" idx="12"/>
          </p:nvPr>
        </p:nvSpPr>
        <p:spPr/>
        <p:txBody>
          <a:bodyPr/>
          <a:lstStyle/>
          <a:p>
            <a:fld id="{46861D5E-CD30-430B-878E-9AEECD4720A0}" type="slidenum">
              <a:rPr lang="en-US" smtClean="0"/>
              <a:t>‹#›</a:t>
            </a:fld>
            <a:endParaRPr lang="en-US"/>
          </a:p>
        </p:txBody>
      </p:sp>
    </p:spTree>
    <p:extLst>
      <p:ext uri="{BB962C8B-B14F-4D97-AF65-F5344CB8AC3E}">
        <p14:creationId xmlns:p14="http://schemas.microsoft.com/office/powerpoint/2010/main" val="4188431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5470C8-7043-2DBD-F068-60E7F4E17F01}"/>
              </a:ext>
            </a:extLst>
          </p:cNvPr>
          <p:cNvSpPr>
            <a:spLocks noGrp="1"/>
          </p:cNvSpPr>
          <p:nvPr>
            <p:ph type="dt" sz="half" idx="10"/>
          </p:nvPr>
        </p:nvSpPr>
        <p:spPr/>
        <p:txBody>
          <a:bodyPr/>
          <a:lstStyle/>
          <a:p>
            <a:fld id="{6AA42A45-7621-4CBF-912D-1577E13A62D7}" type="datetimeFigureOut">
              <a:rPr lang="en-US" smtClean="0"/>
              <a:t>5/6/2026</a:t>
            </a:fld>
            <a:endParaRPr lang="en-US"/>
          </a:p>
        </p:txBody>
      </p:sp>
      <p:sp>
        <p:nvSpPr>
          <p:cNvPr id="3" name="Footer Placeholder 2">
            <a:extLst>
              <a:ext uri="{FF2B5EF4-FFF2-40B4-BE49-F238E27FC236}">
                <a16:creationId xmlns:a16="http://schemas.microsoft.com/office/drawing/2014/main" id="{79D87BF8-805F-AC84-989B-7E49ADC887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E25161-0F29-99B1-1151-AEB33C5EFB7F}"/>
              </a:ext>
            </a:extLst>
          </p:cNvPr>
          <p:cNvSpPr>
            <a:spLocks noGrp="1"/>
          </p:cNvSpPr>
          <p:nvPr>
            <p:ph type="sldNum" sz="quarter" idx="12"/>
          </p:nvPr>
        </p:nvSpPr>
        <p:spPr/>
        <p:txBody>
          <a:bodyPr/>
          <a:lstStyle/>
          <a:p>
            <a:fld id="{46861D5E-CD30-430B-878E-9AEECD4720A0}" type="slidenum">
              <a:rPr lang="en-US" smtClean="0"/>
              <a:t>‹#›</a:t>
            </a:fld>
            <a:endParaRPr lang="en-US"/>
          </a:p>
        </p:txBody>
      </p:sp>
    </p:spTree>
    <p:extLst>
      <p:ext uri="{BB962C8B-B14F-4D97-AF65-F5344CB8AC3E}">
        <p14:creationId xmlns:p14="http://schemas.microsoft.com/office/powerpoint/2010/main" val="1810236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D1323-2FA1-DBE0-AFB3-D08C876498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ECFC9C-0C89-BFA4-FDFE-71B0DC0B68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3D3C35B-D429-C7E6-4626-3E64FFB338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94B06A-25CD-8972-37F1-57E976187BE6}"/>
              </a:ext>
            </a:extLst>
          </p:cNvPr>
          <p:cNvSpPr>
            <a:spLocks noGrp="1"/>
          </p:cNvSpPr>
          <p:nvPr>
            <p:ph type="dt" sz="half" idx="10"/>
          </p:nvPr>
        </p:nvSpPr>
        <p:spPr/>
        <p:txBody>
          <a:bodyPr/>
          <a:lstStyle/>
          <a:p>
            <a:fld id="{6AA42A45-7621-4CBF-912D-1577E13A62D7}" type="datetimeFigureOut">
              <a:rPr lang="en-US" smtClean="0"/>
              <a:t>5/6/2026</a:t>
            </a:fld>
            <a:endParaRPr lang="en-US"/>
          </a:p>
        </p:txBody>
      </p:sp>
      <p:sp>
        <p:nvSpPr>
          <p:cNvPr id="6" name="Footer Placeholder 5">
            <a:extLst>
              <a:ext uri="{FF2B5EF4-FFF2-40B4-BE49-F238E27FC236}">
                <a16:creationId xmlns:a16="http://schemas.microsoft.com/office/drawing/2014/main" id="{6B85EADD-6157-6947-7232-BE0AB29E4B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9235B7-C4DB-9273-00B8-607009D49531}"/>
              </a:ext>
            </a:extLst>
          </p:cNvPr>
          <p:cNvSpPr>
            <a:spLocks noGrp="1"/>
          </p:cNvSpPr>
          <p:nvPr>
            <p:ph type="sldNum" sz="quarter" idx="12"/>
          </p:nvPr>
        </p:nvSpPr>
        <p:spPr/>
        <p:txBody>
          <a:bodyPr/>
          <a:lstStyle/>
          <a:p>
            <a:fld id="{46861D5E-CD30-430B-878E-9AEECD4720A0}" type="slidenum">
              <a:rPr lang="en-US" smtClean="0"/>
              <a:t>‹#›</a:t>
            </a:fld>
            <a:endParaRPr lang="en-US"/>
          </a:p>
        </p:txBody>
      </p:sp>
    </p:spTree>
    <p:extLst>
      <p:ext uri="{BB962C8B-B14F-4D97-AF65-F5344CB8AC3E}">
        <p14:creationId xmlns:p14="http://schemas.microsoft.com/office/powerpoint/2010/main" val="3552927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C2F9D-F100-9302-7DA1-1DF61094FB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6C3BBE-A0AD-A5E3-CECF-132973D569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FA28A3-3FD1-A1A0-D1BD-B609F18070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543122-A8A7-FD74-2FDC-C56D47A60756}"/>
              </a:ext>
            </a:extLst>
          </p:cNvPr>
          <p:cNvSpPr>
            <a:spLocks noGrp="1"/>
          </p:cNvSpPr>
          <p:nvPr>
            <p:ph type="dt" sz="half" idx="10"/>
          </p:nvPr>
        </p:nvSpPr>
        <p:spPr/>
        <p:txBody>
          <a:bodyPr/>
          <a:lstStyle/>
          <a:p>
            <a:fld id="{6AA42A45-7621-4CBF-912D-1577E13A62D7}" type="datetimeFigureOut">
              <a:rPr lang="en-US" smtClean="0"/>
              <a:t>5/6/2026</a:t>
            </a:fld>
            <a:endParaRPr lang="en-US"/>
          </a:p>
        </p:txBody>
      </p:sp>
      <p:sp>
        <p:nvSpPr>
          <p:cNvPr id="6" name="Footer Placeholder 5">
            <a:extLst>
              <a:ext uri="{FF2B5EF4-FFF2-40B4-BE49-F238E27FC236}">
                <a16:creationId xmlns:a16="http://schemas.microsoft.com/office/drawing/2014/main" id="{CC031433-47A1-2A86-48A2-F2D5551F0C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F5A359-EB0E-F9AB-54DA-C15735C32200}"/>
              </a:ext>
            </a:extLst>
          </p:cNvPr>
          <p:cNvSpPr>
            <a:spLocks noGrp="1"/>
          </p:cNvSpPr>
          <p:nvPr>
            <p:ph type="sldNum" sz="quarter" idx="12"/>
          </p:nvPr>
        </p:nvSpPr>
        <p:spPr/>
        <p:txBody>
          <a:bodyPr/>
          <a:lstStyle/>
          <a:p>
            <a:fld id="{46861D5E-CD30-430B-878E-9AEECD4720A0}" type="slidenum">
              <a:rPr lang="en-US" smtClean="0"/>
              <a:t>‹#›</a:t>
            </a:fld>
            <a:endParaRPr lang="en-US"/>
          </a:p>
        </p:txBody>
      </p:sp>
    </p:spTree>
    <p:extLst>
      <p:ext uri="{BB962C8B-B14F-4D97-AF65-F5344CB8AC3E}">
        <p14:creationId xmlns:p14="http://schemas.microsoft.com/office/powerpoint/2010/main" val="611923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07E2C-6CF9-AC45-64D1-4715CF20A0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74068B-047B-4BAE-6BB5-C2D08F230F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037D3F-5A4C-0D6D-87B2-8463B19BFC17}"/>
              </a:ext>
            </a:extLst>
          </p:cNvPr>
          <p:cNvSpPr>
            <a:spLocks noGrp="1"/>
          </p:cNvSpPr>
          <p:nvPr>
            <p:ph type="dt" sz="half" idx="10"/>
          </p:nvPr>
        </p:nvSpPr>
        <p:spPr/>
        <p:txBody>
          <a:bodyPr/>
          <a:lstStyle/>
          <a:p>
            <a:fld id="{6AA42A45-7621-4CBF-912D-1577E13A62D7}" type="datetimeFigureOut">
              <a:rPr lang="en-US" smtClean="0"/>
              <a:t>5/6/2026</a:t>
            </a:fld>
            <a:endParaRPr lang="en-US"/>
          </a:p>
        </p:txBody>
      </p:sp>
      <p:sp>
        <p:nvSpPr>
          <p:cNvPr id="5" name="Footer Placeholder 4">
            <a:extLst>
              <a:ext uri="{FF2B5EF4-FFF2-40B4-BE49-F238E27FC236}">
                <a16:creationId xmlns:a16="http://schemas.microsoft.com/office/drawing/2014/main" id="{8B8D41A3-D174-D488-1B18-C56DD23D15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93342D-476C-D704-AB75-C1D8DF846540}"/>
              </a:ext>
            </a:extLst>
          </p:cNvPr>
          <p:cNvSpPr>
            <a:spLocks noGrp="1"/>
          </p:cNvSpPr>
          <p:nvPr>
            <p:ph type="sldNum" sz="quarter" idx="12"/>
          </p:nvPr>
        </p:nvSpPr>
        <p:spPr/>
        <p:txBody>
          <a:bodyPr/>
          <a:lstStyle/>
          <a:p>
            <a:fld id="{46861D5E-CD30-430B-878E-9AEECD4720A0}" type="slidenum">
              <a:rPr lang="en-US" smtClean="0"/>
              <a:t>‹#›</a:t>
            </a:fld>
            <a:endParaRPr lang="en-US"/>
          </a:p>
        </p:txBody>
      </p:sp>
    </p:spTree>
    <p:extLst>
      <p:ext uri="{BB962C8B-B14F-4D97-AF65-F5344CB8AC3E}">
        <p14:creationId xmlns:p14="http://schemas.microsoft.com/office/powerpoint/2010/main" val="3635316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6C093C-4031-6760-4F37-BAB5B830BE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F44889-E5AC-D9D9-D0E6-A8E0CE2A09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0106DB-2DE6-BE73-1DB5-F3735D2520FF}"/>
              </a:ext>
            </a:extLst>
          </p:cNvPr>
          <p:cNvSpPr>
            <a:spLocks noGrp="1"/>
          </p:cNvSpPr>
          <p:nvPr>
            <p:ph type="dt" sz="half" idx="10"/>
          </p:nvPr>
        </p:nvSpPr>
        <p:spPr/>
        <p:txBody>
          <a:bodyPr/>
          <a:lstStyle/>
          <a:p>
            <a:fld id="{6AA42A45-7621-4CBF-912D-1577E13A62D7}" type="datetimeFigureOut">
              <a:rPr lang="en-US" smtClean="0"/>
              <a:t>5/6/2026</a:t>
            </a:fld>
            <a:endParaRPr lang="en-US"/>
          </a:p>
        </p:txBody>
      </p:sp>
      <p:sp>
        <p:nvSpPr>
          <p:cNvPr id="5" name="Footer Placeholder 4">
            <a:extLst>
              <a:ext uri="{FF2B5EF4-FFF2-40B4-BE49-F238E27FC236}">
                <a16:creationId xmlns:a16="http://schemas.microsoft.com/office/drawing/2014/main" id="{2E99DBF7-AB65-B124-14D8-E9FC5B6C3A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2910D-7059-BEF1-AF12-83CD089D10ED}"/>
              </a:ext>
            </a:extLst>
          </p:cNvPr>
          <p:cNvSpPr>
            <a:spLocks noGrp="1"/>
          </p:cNvSpPr>
          <p:nvPr>
            <p:ph type="sldNum" sz="quarter" idx="12"/>
          </p:nvPr>
        </p:nvSpPr>
        <p:spPr/>
        <p:txBody>
          <a:bodyPr/>
          <a:lstStyle/>
          <a:p>
            <a:fld id="{46861D5E-CD30-430B-878E-9AEECD4720A0}" type="slidenum">
              <a:rPr lang="en-US" smtClean="0"/>
              <a:t>‹#›</a:t>
            </a:fld>
            <a:endParaRPr lang="en-US"/>
          </a:p>
        </p:txBody>
      </p:sp>
    </p:spTree>
    <p:extLst>
      <p:ext uri="{BB962C8B-B14F-4D97-AF65-F5344CB8AC3E}">
        <p14:creationId xmlns:p14="http://schemas.microsoft.com/office/powerpoint/2010/main" val="252948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D1A4B6-A1C7-E39C-2B90-DA18BD7C98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40AE60-A0F3-BB34-CAFA-E53CDED24B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4085F8-C62D-1971-3B16-5E81D714FD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A42A45-7621-4CBF-912D-1577E13A62D7}" type="datetimeFigureOut">
              <a:rPr lang="en-US" smtClean="0"/>
              <a:t>5/6/2026</a:t>
            </a:fld>
            <a:endParaRPr lang="en-US"/>
          </a:p>
        </p:txBody>
      </p:sp>
      <p:sp>
        <p:nvSpPr>
          <p:cNvPr id="5" name="Footer Placeholder 4">
            <a:extLst>
              <a:ext uri="{FF2B5EF4-FFF2-40B4-BE49-F238E27FC236}">
                <a16:creationId xmlns:a16="http://schemas.microsoft.com/office/drawing/2014/main" id="{04E552BE-93F2-3123-BEF5-6D5519F802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4144D5-AF30-05E7-4CD8-C1BB6B5CA5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861D5E-CD30-430B-878E-9AEECD4720A0}" type="slidenum">
              <a:rPr lang="en-US" smtClean="0"/>
              <a:t>‹#›</a:t>
            </a:fld>
            <a:endParaRPr lang="en-US"/>
          </a:p>
        </p:txBody>
      </p:sp>
    </p:spTree>
    <p:extLst>
      <p:ext uri="{BB962C8B-B14F-4D97-AF65-F5344CB8AC3E}">
        <p14:creationId xmlns:p14="http://schemas.microsoft.com/office/powerpoint/2010/main" val="1138395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D1F5DB3-FB31-1EA1-4CCD-3F47C1C83478}"/>
              </a:ext>
            </a:extLst>
          </p:cNvPr>
          <p:cNvSpPr/>
          <p:nvPr/>
        </p:nvSpPr>
        <p:spPr>
          <a:xfrm>
            <a:off x="-2" y="682751"/>
            <a:ext cx="12192001" cy="2882989"/>
          </a:xfrm>
          <a:prstGeom prst="rect">
            <a:avLst/>
          </a:prstGeom>
          <a:solidFill>
            <a:srgbClr val="0033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649F194-38D1-CEC1-BAF9-4E5D909CAE4D}"/>
              </a:ext>
            </a:extLst>
          </p:cNvPr>
          <p:cNvSpPr txBox="1"/>
          <p:nvPr/>
        </p:nvSpPr>
        <p:spPr>
          <a:xfrm>
            <a:off x="676274" y="5986519"/>
            <a:ext cx="2384627" cy="523220"/>
          </a:xfrm>
          <a:prstGeom prst="rect">
            <a:avLst/>
          </a:prstGeom>
          <a:noFill/>
        </p:spPr>
        <p:txBody>
          <a:bodyPr wrap="none" rtlCol="0">
            <a:spAutoFit/>
          </a:bodyPr>
          <a:lstStyle/>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Alameda City Council Meeting</a:t>
            </a:r>
          </a:p>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May 19, 2026</a:t>
            </a:r>
          </a:p>
        </p:txBody>
      </p:sp>
      <p:sp>
        <p:nvSpPr>
          <p:cNvPr id="3" name="Subtitle 2">
            <a:extLst>
              <a:ext uri="{FF2B5EF4-FFF2-40B4-BE49-F238E27FC236}">
                <a16:creationId xmlns:a16="http://schemas.microsoft.com/office/drawing/2014/main" id="{D12154D3-1774-FCA4-D24E-C0D94D0DEF05}"/>
              </a:ext>
            </a:extLst>
          </p:cNvPr>
          <p:cNvSpPr>
            <a:spLocks noGrp="1"/>
          </p:cNvSpPr>
          <p:nvPr>
            <p:ph type="subTitle" idx="1"/>
          </p:nvPr>
        </p:nvSpPr>
        <p:spPr>
          <a:xfrm>
            <a:off x="2010256" y="4306132"/>
            <a:ext cx="8171485" cy="1974118"/>
          </a:xfrm>
        </p:spPr>
        <p:txBody>
          <a:bodyPr>
            <a:noAutofit/>
          </a:bodyPr>
          <a:lstStyle/>
          <a:p>
            <a:pPr>
              <a:lnSpc>
                <a:spcPct val="115000"/>
              </a:lnSpc>
            </a:pPr>
            <a:r>
              <a:rPr lang="en-US" sz="3600" b="1" dirty="0">
                <a:solidFill>
                  <a:srgbClr val="003366"/>
                </a:solidFill>
                <a:latin typeface="Calibri" panose="020F0502020204030204" pitchFamily="34" charset="0"/>
                <a:ea typeface="Calibri" panose="020F0502020204030204" pitchFamily="34" charset="0"/>
                <a:cs typeface="Calibri" panose="020F0502020204030204" pitchFamily="34" charset="0"/>
              </a:rPr>
              <a:t>Introduction of Ordinance</a:t>
            </a:r>
            <a:br>
              <a:rPr lang="en-US" sz="3600" b="1" dirty="0">
                <a:solidFill>
                  <a:srgbClr val="003366"/>
                </a:solidFill>
                <a:latin typeface="Calibri" panose="020F0502020204030204" pitchFamily="34" charset="0"/>
                <a:ea typeface="Calibri" panose="020F0502020204030204" pitchFamily="34" charset="0"/>
                <a:cs typeface="Calibri" panose="020F0502020204030204" pitchFamily="34" charset="0"/>
              </a:rPr>
            </a:br>
            <a:r>
              <a:rPr lang="en-US" b="1" dirty="0">
                <a:solidFill>
                  <a:srgbClr val="003366"/>
                </a:solidFill>
                <a:latin typeface="Calibri" panose="020F0502020204030204" pitchFamily="34" charset="0"/>
                <a:ea typeface="Calibri" panose="020F0502020204030204" pitchFamily="34" charset="0"/>
                <a:cs typeface="Calibri" panose="020F0502020204030204" pitchFamily="34" charset="0"/>
              </a:rPr>
              <a:t>Employee Lot; and</a:t>
            </a:r>
          </a:p>
          <a:p>
            <a:pPr>
              <a:lnSpc>
                <a:spcPct val="115000"/>
              </a:lnSpc>
            </a:pPr>
            <a:r>
              <a:rPr lang="en-US" b="1" dirty="0">
                <a:solidFill>
                  <a:srgbClr val="003366"/>
                </a:solidFill>
                <a:latin typeface="Calibri" panose="020F0502020204030204" pitchFamily="34" charset="0"/>
                <a:ea typeface="Calibri" panose="020F0502020204030204" pitchFamily="34" charset="0"/>
                <a:cs typeface="Calibri" panose="020F0502020204030204" pitchFamily="34" charset="0"/>
              </a:rPr>
              <a:t>Civic Center Parking Structure Hours of Operation</a:t>
            </a:r>
            <a:endParaRPr lang="en-US" b="1" dirty="0">
              <a:solidFill>
                <a:srgbClr val="003366"/>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17" name="Picture 4">
            <a:extLst>
              <a:ext uri="{FF2B5EF4-FFF2-40B4-BE49-F238E27FC236}">
                <a16:creationId xmlns:a16="http://schemas.microsoft.com/office/drawing/2014/main" id="{9D21E160-0E1E-8DCD-20CA-E9733C2745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0257" y="255105"/>
            <a:ext cx="8171486" cy="3827697"/>
          </a:xfrm>
          <a:prstGeom prst="rect">
            <a:avLst/>
          </a:prstGeom>
          <a:noFill/>
          <a:ln>
            <a:noFill/>
          </a:ln>
          <a:effectLst>
            <a:outerShdw blurRad="149987" dist="250190" dir="8460000" algn="ctr">
              <a:srgbClr val="000000">
                <a:alpha val="28000"/>
              </a:srgbClr>
            </a:outerShdw>
          </a:effectLst>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A04A43DD-CDB6-80DF-A57A-1CF3201E0C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4146" y="5662014"/>
            <a:ext cx="851578" cy="847725"/>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FE4DF704-AA9C-7565-67CA-4651D8FECCB1}"/>
              </a:ext>
            </a:extLst>
          </p:cNvPr>
          <p:cNvSpPr txBox="1"/>
          <p:nvPr/>
        </p:nvSpPr>
        <p:spPr>
          <a:xfrm>
            <a:off x="6710650" y="3789070"/>
            <a:ext cx="4048442" cy="215444"/>
          </a:xfrm>
          <a:prstGeom prst="rect">
            <a:avLst/>
          </a:prstGeom>
          <a:noFill/>
        </p:spPr>
        <p:txBody>
          <a:bodyPr wrap="square" rtlCol="0">
            <a:spAutoFit/>
          </a:bodyPr>
          <a:lstStyle/>
          <a:p>
            <a:pPr algn="ctr"/>
            <a:r>
              <a:rPr lang="en-US" sz="800"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rPr>
              <a:t>Civic Center Garage – 2008, Source: International Parking Design</a:t>
            </a:r>
          </a:p>
        </p:txBody>
      </p:sp>
    </p:spTree>
    <p:extLst>
      <p:ext uri="{BB962C8B-B14F-4D97-AF65-F5344CB8AC3E}">
        <p14:creationId xmlns:p14="http://schemas.microsoft.com/office/powerpoint/2010/main" val="9839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15011-C126-33D8-5B52-8273487889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9D28A73-8743-47B3-C6A9-FC96914D2343}"/>
              </a:ext>
            </a:extLst>
          </p:cNvPr>
          <p:cNvSpPr/>
          <p:nvPr/>
        </p:nvSpPr>
        <p:spPr>
          <a:xfrm>
            <a:off x="-1" y="0"/>
            <a:ext cx="12192000" cy="1448554"/>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descr="A picture containing text, sign&#10;&#10;AI-generated content may be incorrect.">
            <a:extLst>
              <a:ext uri="{FF2B5EF4-FFF2-40B4-BE49-F238E27FC236}">
                <a16:creationId xmlns:a16="http://schemas.microsoft.com/office/drawing/2014/main" id="{3B77E31B-FB98-13A7-3DE2-E6FCF3DBD5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1" y="5662015"/>
            <a:ext cx="847724" cy="847724"/>
          </a:xfrm>
          <a:prstGeom prst="rect">
            <a:avLst/>
          </a:prstGeom>
        </p:spPr>
      </p:pic>
      <p:sp>
        <p:nvSpPr>
          <p:cNvPr id="11" name="Rectangle 1">
            <a:extLst>
              <a:ext uri="{FF2B5EF4-FFF2-40B4-BE49-F238E27FC236}">
                <a16:creationId xmlns:a16="http://schemas.microsoft.com/office/drawing/2014/main" id="{F76B6EC5-A756-E078-07F3-E851CB2FDB31}"/>
              </a:ext>
            </a:extLst>
          </p:cNvPr>
          <p:cNvSpPr txBox="1">
            <a:spLocks noChangeArrowheads="1"/>
          </p:cNvSpPr>
          <p:nvPr/>
        </p:nvSpPr>
        <p:spPr bwMode="auto">
          <a:xfrm>
            <a:off x="676274" y="2327412"/>
            <a:ext cx="5677020" cy="2780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spcAft>
                <a:spcPts val="1000"/>
              </a:spcAft>
              <a:buSzPct val="1000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Background</a:t>
            </a:r>
          </a:p>
          <a:p>
            <a:pPr marL="342900" indent="-342900" algn="l">
              <a:spcAft>
                <a:spcPts val="1000"/>
              </a:spcAft>
              <a:buSzPct val="1000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Survey Results &amp; Occupancy Data</a:t>
            </a:r>
          </a:p>
          <a:p>
            <a:pPr marL="342900" indent="-342900" algn="l">
              <a:spcAft>
                <a:spcPts val="1000"/>
              </a:spcAft>
              <a:buSzPct val="1000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Proposed Ordinance</a:t>
            </a:r>
          </a:p>
          <a:p>
            <a:pPr marL="342900" indent="-342900" algn="l">
              <a:spcAft>
                <a:spcPts val="1000"/>
              </a:spcAft>
              <a:buSzPct val="1000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Next Steps</a:t>
            </a:r>
          </a:p>
          <a:p>
            <a:pPr marL="342900" indent="-342900" algn="l">
              <a:spcAft>
                <a:spcPts val="1000"/>
              </a:spcAft>
              <a:buSzPct val="1000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Recommendation</a:t>
            </a:r>
          </a:p>
        </p:txBody>
      </p:sp>
      <p:sp>
        <p:nvSpPr>
          <p:cNvPr id="12" name="TextBox 38">
            <a:extLst>
              <a:ext uri="{FF2B5EF4-FFF2-40B4-BE49-F238E27FC236}">
                <a16:creationId xmlns:a16="http://schemas.microsoft.com/office/drawing/2014/main" id="{A7E80C21-8C69-951B-2FC1-A482DF487919}"/>
              </a:ext>
            </a:extLst>
          </p:cNvPr>
          <p:cNvSpPr txBox="1">
            <a:spLocks noGrp="1"/>
          </p:cNvSpPr>
          <p:nvPr>
            <p:ph type="subTitle" idx="1"/>
          </p:nvPr>
        </p:nvSpPr>
        <p:spPr>
          <a:xfrm>
            <a:off x="676275" y="347663"/>
            <a:ext cx="10839450" cy="692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Open Sans Bold"/>
              </a:rPr>
              <a:t>Items to Discuss</a:t>
            </a:r>
          </a:p>
        </p:txBody>
      </p:sp>
      <p:pic>
        <p:nvPicPr>
          <p:cNvPr id="2050" name="Picture 2">
            <a:extLst>
              <a:ext uri="{FF2B5EF4-FFF2-40B4-BE49-F238E27FC236}">
                <a16:creationId xmlns:a16="http://schemas.microsoft.com/office/drawing/2014/main" id="{310F7C4F-69CD-BBD6-D133-1CE594A1AC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5109" y="2211908"/>
            <a:ext cx="6177605" cy="289575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C7B7114-2D26-14A6-78AD-4C993EE7C13F}"/>
              </a:ext>
            </a:extLst>
          </p:cNvPr>
          <p:cNvSpPr txBox="1"/>
          <p:nvPr/>
        </p:nvSpPr>
        <p:spPr>
          <a:xfrm>
            <a:off x="6649690" y="5169393"/>
            <a:ext cx="4048442" cy="215444"/>
          </a:xfrm>
          <a:prstGeom prst="rect">
            <a:avLst/>
          </a:prstGeom>
          <a:noFill/>
        </p:spPr>
        <p:txBody>
          <a:bodyPr wrap="square" rtlCol="0">
            <a:spAutoFit/>
          </a:bodyPr>
          <a:lstStyle/>
          <a:p>
            <a:pPr algn="ctr"/>
            <a:r>
              <a:rPr lang="en-US" sz="800" dirty="0">
                <a:solidFill>
                  <a:srgbClr val="003366"/>
                </a:solidFill>
                <a:latin typeface="Calibri" panose="020F0502020204030204" pitchFamily="34" charset="0"/>
                <a:ea typeface="Calibri" panose="020F0502020204030204" pitchFamily="34" charset="0"/>
                <a:cs typeface="Calibri" panose="020F0502020204030204" pitchFamily="34" charset="0"/>
              </a:rPr>
              <a:t>Civic Center Garage – 2008, Source: International Parking Design</a:t>
            </a:r>
          </a:p>
        </p:txBody>
      </p:sp>
      <p:sp>
        <p:nvSpPr>
          <p:cNvPr id="3" name="TextBox 2">
            <a:extLst>
              <a:ext uri="{FF2B5EF4-FFF2-40B4-BE49-F238E27FC236}">
                <a16:creationId xmlns:a16="http://schemas.microsoft.com/office/drawing/2014/main" id="{A9E54E6C-C59A-6017-1FB6-765C3529A589}"/>
              </a:ext>
            </a:extLst>
          </p:cNvPr>
          <p:cNvSpPr txBox="1"/>
          <p:nvPr/>
        </p:nvSpPr>
        <p:spPr>
          <a:xfrm>
            <a:off x="676274" y="5986519"/>
            <a:ext cx="2384627" cy="523220"/>
          </a:xfrm>
          <a:prstGeom prst="rect">
            <a:avLst/>
          </a:prstGeom>
          <a:noFill/>
        </p:spPr>
        <p:txBody>
          <a:bodyPr wrap="none" rtlCol="0">
            <a:spAutoFit/>
          </a:bodyPr>
          <a:lstStyle/>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Alameda City Council Meeting</a:t>
            </a:r>
          </a:p>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May 19, 2026</a:t>
            </a:r>
          </a:p>
        </p:txBody>
      </p:sp>
    </p:spTree>
    <p:extLst>
      <p:ext uri="{BB962C8B-B14F-4D97-AF65-F5344CB8AC3E}">
        <p14:creationId xmlns:p14="http://schemas.microsoft.com/office/powerpoint/2010/main" val="2481590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0102C-F0B7-741C-CEFD-9F93DFDD28E2}"/>
            </a:ext>
          </a:extLst>
        </p:cNvPr>
        <p:cNvGrpSpPr/>
        <p:nvPr/>
      </p:nvGrpSpPr>
      <p:grpSpPr>
        <a:xfrm>
          <a:off x="0" y="0"/>
          <a:ext cx="0" cy="0"/>
          <a:chOff x="0" y="0"/>
          <a:chExt cx="0" cy="0"/>
        </a:xfrm>
      </p:grpSpPr>
      <p:pic>
        <p:nvPicPr>
          <p:cNvPr id="8" name="Picture 2">
            <a:extLst>
              <a:ext uri="{FF2B5EF4-FFF2-40B4-BE49-F238E27FC236}">
                <a16:creationId xmlns:a16="http://schemas.microsoft.com/office/drawing/2014/main" id="{73C42C7C-42CD-D0A5-BBBF-BAB748F3F6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4146" y="5662014"/>
            <a:ext cx="851578" cy="8477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A5770E3-80DE-73D3-7FE9-DC94A4F08A4F}"/>
              </a:ext>
            </a:extLst>
          </p:cNvPr>
          <p:cNvSpPr/>
          <p:nvPr/>
        </p:nvSpPr>
        <p:spPr>
          <a:xfrm>
            <a:off x="-1" y="0"/>
            <a:ext cx="12192000" cy="1448554"/>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F5AE54C3-BE23-203E-9FBE-0A02A740D577}"/>
              </a:ext>
            </a:extLst>
          </p:cNvPr>
          <p:cNvSpPr>
            <a:spLocks noGrp="1"/>
          </p:cNvSpPr>
          <p:nvPr>
            <p:ph type="subTitle" idx="1"/>
          </p:nvPr>
        </p:nvSpPr>
        <p:spPr>
          <a:xfrm>
            <a:off x="676274" y="348261"/>
            <a:ext cx="10839451" cy="691062"/>
          </a:xfrm>
        </p:spPr>
        <p:txBody>
          <a:bodyPr>
            <a:noAutofit/>
          </a:bodyPr>
          <a:lstStyle/>
          <a:p>
            <a:pPr marL="0" marR="0" algn="l">
              <a:lnSpc>
                <a:spcPct val="115000"/>
              </a:lnSpc>
            </a:pPr>
            <a:r>
              <a:rPr lang="en-US" sz="28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About the Civic Center Parking Structure</a:t>
            </a:r>
          </a:p>
        </p:txBody>
      </p:sp>
      <p:sp>
        <p:nvSpPr>
          <p:cNvPr id="11" name="Rectangle 1">
            <a:extLst>
              <a:ext uri="{FF2B5EF4-FFF2-40B4-BE49-F238E27FC236}">
                <a16:creationId xmlns:a16="http://schemas.microsoft.com/office/drawing/2014/main" id="{CCE2F47F-6EAD-713F-507C-554F18DB6213}"/>
              </a:ext>
            </a:extLst>
          </p:cNvPr>
          <p:cNvSpPr txBox="1">
            <a:spLocks noChangeArrowheads="1"/>
          </p:cNvSpPr>
          <p:nvPr/>
        </p:nvSpPr>
        <p:spPr bwMode="auto">
          <a:xfrm>
            <a:off x="5478875" y="1916374"/>
            <a:ext cx="5611060" cy="3277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spcAft>
                <a:spcPts val="800"/>
              </a:spcAft>
              <a:buSzPct val="100000"/>
              <a:buChar char="•"/>
            </a:pPr>
            <a:r>
              <a:rPr lang="en-US" sz="2000" dirty="0">
                <a:latin typeface="Calibri" panose="020F0502020204030204" pitchFamily="34" charset="0"/>
                <a:ea typeface="Calibri" panose="020F0502020204030204" pitchFamily="34" charset="0"/>
                <a:cs typeface="Calibri" panose="020F0502020204030204" pitchFamily="34" charset="0"/>
              </a:rPr>
              <a:t>Parking facility that serves downtown businesses and public.</a:t>
            </a:r>
          </a:p>
          <a:p>
            <a:pPr marL="342900" indent="-342900" algn="l">
              <a:spcAft>
                <a:spcPts val="800"/>
              </a:spcAft>
              <a:buSzPct val="100000"/>
              <a:buChar char="•"/>
            </a:pPr>
            <a:r>
              <a:rPr lang="en-US" sz="2000" dirty="0">
                <a:latin typeface="Calibri" panose="020F0502020204030204" pitchFamily="34" charset="0"/>
                <a:ea typeface="Calibri" panose="020F0502020204030204" pitchFamily="34" charset="0"/>
                <a:cs typeface="Calibri" panose="020F0502020204030204" pitchFamily="34" charset="0"/>
              </a:rPr>
              <a:t>The facility cannot currently be physically closed overnight.</a:t>
            </a:r>
          </a:p>
          <a:p>
            <a:pPr marL="342900" indent="-342900" algn="l">
              <a:spcAft>
                <a:spcPts val="800"/>
              </a:spcAft>
              <a:buSzPct val="100000"/>
              <a:buChar char="•"/>
            </a:pPr>
            <a:r>
              <a:rPr lang="en-US" sz="2000" dirty="0">
                <a:latin typeface="Calibri" panose="020F0502020204030204" pitchFamily="34" charset="0"/>
                <a:ea typeface="Calibri" panose="020F0502020204030204" pitchFamily="34" charset="0"/>
                <a:cs typeface="Calibri" panose="020F0502020204030204" pitchFamily="34" charset="0"/>
              </a:rPr>
              <a:t>Improvements and security enhancements that will allow overnight closure.</a:t>
            </a:r>
          </a:p>
          <a:p>
            <a:pPr marL="342900" indent="-342900" algn="l">
              <a:spcAft>
                <a:spcPts val="800"/>
              </a:spcAft>
              <a:buSzPct val="100000"/>
              <a:buChar char="•"/>
            </a:pPr>
            <a:r>
              <a:rPr lang="en-US" sz="2000" dirty="0">
                <a:latin typeface="Calibri" panose="020F0502020204030204" pitchFamily="34" charset="0"/>
                <a:ea typeface="Calibri" panose="020F0502020204030204" pitchFamily="34" charset="0"/>
                <a:cs typeface="Calibri" panose="020F0502020204030204" pitchFamily="34" charset="0"/>
              </a:rPr>
              <a:t>Ordinance establishes the legal authority needed to set and enforce hours of operation once improvements are complete.</a:t>
            </a:r>
          </a:p>
        </p:txBody>
      </p:sp>
      <p:sp>
        <p:nvSpPr>
          <p:cNvPr id="12" name="TextBox 11">
            <a:extLst>
              <a:ext uri="{FF2B5EF4-FFF2-40B4-BE49-F238E27FC236}">
                <a16:creationId xmlns:a16="http://schemas.microsoft.com/office/drawing/2014/main" id="{3B4E2107-7C29-5A98-7E25-C9E076BABDBA}"/>
              </a:ext>
            </a:extLst>
          </p:cNvPr>
          <p:cNvSpPr txBox="1"/>
          <p:nvPr/>
        </p:nvSpPr>
        <p:spPr>
          <a:xfrm>
            <a:off x="1036680" y="5260080"/>
            <a:ext cx="4048442" cy="215444"/>
          </a:xfrm>
          <a:prstGeom prst="rect">
            <a:avLst/>
          </a:prstGeom>
          <a:noFill/>
        </p:spPr>
        <p:txBody>
          <a:bodyPr wrap="square" rtlCol="0">
            <a:spAutoFit/>
          </a:bodyPr>
          <a:lstStyle/>
          <a:p>
            <a:pPr algn="ctr"/>
            <a:r>
              <a:rPr lang="en-US" sz="800" dirty="0">
                <a:solidFill>
                  <a:srgbClr val="003366"/>
                </a:solidFill>
                <a:latin typeface="Calibri" panose="020F0502020204030204" pitchFamily="34" charset="0"/>
                <a:ea typeface="Calibri" panose="020F0502020204030204" pitchFamily="34" charset="0"/>
                <a:cs typeface="Calibri" panose="020F0502020204030204" pitchFamily="34" charset="0"/>
              </a:rPr>
              <a:t>Civic Center Garage – April 2026</a:t>
            </a:r>
          </a:p>
        </p:txBody>
      </p:sp>
      <p:pic>
        <p:nvPicPr>
          <p:cNvPr id="17" name="Picture 16">
            <a:extLst>
              <a:ext uri="{FF2B5EF4-FFF2-40B4-BE49-F238E27FC236}">
                <a16:creationId xmlns:a16="http://schemas.microsoft.com/office/drawing/2014/main" id="{5E3C28C9-069C-F20C-4D48-15E5EABDDA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395" y="1916374"/>
            <a:ext cx="4370427" cy="3277820"/>
          </a:xfrm>
          <a:prstGeom prst="rect">
            <a:avLst/>
          </a:prstGeom>
        </p:spPr>
      </p:pic>
      <p:sp>
        <p:nvSpPr>
          <p:cNvPr id="2" name="TextBox 1">
            <a:extLst>
              <a:ext uri="{FF2B5EF4-FFF2-40B4-BE49-F238E27FC236}">
                <a16:creationId xmlns:a16="http://schemas.microsoft.com/office/drawing/2014/main" id="{E718C4E1-5ACC-376C-448A-749494C7E45E}"/>
              </a:ext>
            </a:extLst>
          </p:cNvPr>
          <p:cNvSpPr txBox="1"/>
          <p:nvPr/>
        </p:nvSpPr>
        <p:spPr>
          <a:xfrm>
            <a:off x="676274" y="5986519"/>
            <a:ext cx="2384627" cy="523220"/>
          </a:xfrm>
          <a:prstGeom prst="rect">
            <a:avLst/>
          </a:prstGeom>
          <a:noFill/>
        </p:spPr>
        <p:txBody>
          <a:bodyPr wrap="none" rtlCol="0">
            <a:spAutoFit/>
          </a:bodyPr>
          <a:lstStyle/>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Alameda City Council Meeting</a:t>
            </a:r>
          </a:p>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May 19, 2026</a:t>
            </a:r>
          </a:p>
        </p:txBody>
      </p:sp>
    </p:spTree>
    <p:extLst>
      <p:ext uri="{BB962C8B-B14F-4D97-AF65-F5344CB8AC3E}">
        <p14:creationId xmlns:p14="http://schemas.microsoft.com/office/powerpoint/2010/main" val="1889994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BCECB-42F4-F20B-EFB3-81AD6082E5D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5155051-B455-B9C8-03F5-6F4C45510339}"/>
              </a:ext>
            </a:extLst>
          </p:cNvPr>
          <p:cNvSpPr/>
          <p:nvPr/>
        </p:nvSpPr>
        <p:spPr>
          <a:xfrm>
            <a:off x="-1" y="0"/>
            <a:ext cx="12192000" cy="1448554"/>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4430B035-C187-7E4C-A885-EEA0B48EDC81}"/>
              </a:ext>
            </a:extLst>
          </p:cNvPr>
          <p:cNvSpPr>
            <a:spLocks noGrp="1"/>
          </p:cNvSpPr>
          <p:nvPr>
            <p:ph type="subTitle" idx="1"/>
          </p:nvPr>
        </p:nvSpPr>
        <p:spPr>
          <a:xfrm>
            <a:off x="676274" y="348261"/>
            <a:ext cx="10839451" cy="691062"/>
          </a:xfrm>
        </p:spPr>
        <p:txBody>
          <a:bodyPr>
            <a:noAutofit/>
          </a:bodyPr>
          <a:lstStyle/>
          <a:p>
            <a:pPr marL="0" marR="0" algn="l">
              <a:lnSpc>
                <a:spcPct val="115000"/>
              </a:lnSpc>
            </a:pPr>
            <a:r>
              <a:rPr lang="en-US" sz="28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What the Data Tells Us</a:t>
            </a:r>
          </a:p>
        </p:txBody>
      </p:sp>
      <p:pic>
        <p:nvPicPr>
          <p:cNvPr id="7" name="Picture 6" descr="A picture containing text, sign&#10;&#10;AI-generated content may be incorrect.">
            <a:extLst>
              <a:ext uri="{FF2B5EF4-FFF2-40B4-BE49-F238E27FC236}">
                <a16:creationId xmlns:a16="http://schemas.microsoft.com/office/drawing/2014/main" id="{FF02102B-7942-5BC7-1FB2-725BB8A268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1" y="5662015"/>
            <a:ext cx="847724" cy="847724"/>
          </a:xfrm>
          <a:prstGeom prst="rect">
            <a:avLst/>
          </a:prstGeom>
        </p:spPr>
      </p:pic>
      <p:sp>
        <p:nvSpPr>
          <p:cNvPr id="5120" name="Shape 2">
            <a:extLst>
              <a:ext uri="{FF2B5EF4-FFF2-40B4-BE49-F238E27FC236}">
                <a16:creationId xmlns:a16="http://schemas.microsoft.com/office/drawing/2014/main" id="{8E426921-39A0-B186-769A-61412E55CAE3}"/>
              </a:ext>
            </a:extLst>
          </p:cNvPr>
          <p:cNvSpPr/>
          <p:nvPr/>
        </p:nvSpPr>
        <p:spPr>
          <a:xfrm>
            <a:off x="1303528" y="1623347"/>
            <a:ext cx="2560320" cy="1554480"/>
          </a:xfrm>
          <a:prstGeom prst="rect">
            <a:avLst/>
          </a:prstGeom>
          <a:solidFill>
            <a:schemeClr val="accent1">
              <a:lumMod val="20000"/>
              <a:lumOff val="80000"/>
            </a:schemeClr>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5121" name="Text 3">
            <a:extLst>
              <a:ext uri="{FF2B5EF4-FFF2-40B4-BE49-F238E27FC236}">
                <a16:creationId xmlns:a16="http://schemas.microsoft.com/office/drawing/2014/main" id="{8838CE45-3BBD-4755-603D-47FE91E4F906}"/>
              </a:ext>
            </a:extLst>
          </p:cNvPr>
          <p:cNvSpPr/>
          <p:nvPr/>
        </p:nvSpPr>
        <p:spPr>
          <a:xfrm>
            <a:off x="1303528" y="1669067"/>
            <a:ext cx="2560320" cy="777240"/>
          </a:xfrm>
          <a:prstGeom prst="rect">
            <a:avLst/>
          </a:prstGeom>
          <a:noFill/>
          <a:ln/>
        </p:spPr>
        <p:txBody>
          <a:bodyPr wrap="square" rtlCol="0" anchor="ctr"/>
          <a:lstStyle/>
          <a:p>
            <a:pPr marL="0" indent="0" algn="ctr">
              <a:buNone/>
            </a:pPr>
            <a:r>
              <a:rPr lang="en-US" sz="4400" b="1" dirty="0">
                <a:solidFill>
                  <a:srgbClr val="003366"/>
                </a:solidFill>
                <a:latin typeface="Calibri" panose="020F0502020204030204" pitchFamily="34" charset="0"/>
                <a:ea typeface="Calibri" panose="020F0502020204030204" pitchFamily="34" charset="0"/>
                <a:cs typeface="Calibri" panose="020F0502020204030204" pitchFamily="34" charset="0"/>
              </a:rPr>
              <a:t>550+</a:t>
            </a:r>
            <a:endParaRPr lang="en-US" sz="4400" dirty="0">
              <a:solidFill>
                <a:srgbClr val="003366"/>
              </a:solidFill>
              <a:latin typeface="Calibri" panose="020F0502020204030204" pitchFamily="34" charset="0"/>
              <a:ea typeface="Calibri" panose="020F0502020204030204" pitchFamily="34" charset="0"/>
              <a:cs typeface="Calibri" panose="020F0502020204030204" pitchFamily="34" charset="0"/>
            </a:endParaRPr>
          </a:p>
        </p:txBody>
      </p:sp>
      <p:sp>
        <p:nvSpPr>
          <p:cNvPr id="5122" name="Text 4">
            <a:extLst>
              <a:ext uri="{FF2B5EF4-FFF2-40B4-BE49-F238E27FC236}">
                <a16:creationId xmlns:a16="http://schemas.microsoft.com/office/drawing/2014/main" id="{07EA78C4-9A8A-DC9D-2EDA-262AF0BF29D0}"/>
              </a:ext>
            </a:extLst>
          </p:cNvPr>
          <p:cNvSpPr/>
          <p:nvPr/>
        </p:nvSpPr>
        <p:spPr>
          <a:xfrm>
            <a:off x="1394968" y="2400587"/>
            <a:ext cx="2377440" cy="685800"/>
          </a:xfrm>
          <a:prstGeom prst="rect">
            <a:avLst/>
          </a:prstGeom>
          <a:noFill/>
          <a:ln/>
        </p:spPr>
        <p:txBody>
          <a:bodyPr wrap="square" rtlCol="0" anchor="ctr"/>
          <a:lstStyle/>
          <a:p>
            <a:pPr marL="0" indent="0" algn="ctr">
              <a:buNone/>
            </a:pPr>
            <a:r>
              <a:rPr lang="en-US" sz="1400" b="1" dirty="0">
                <a:latin typeface="Calibri" panose="020F0502020204030204" pitchFamily="34" charset="0"/>
                <a:ea typeface="Calibri" panose="020F0502020204030204" pitchFamily="34" charset="0"/>
                <a:cs typeface="Calibri" panose="020F0502020204030204" pitchFamily="34" charset="0"/>
              </a:rPr>
              <a:t>Survey responses received</a:t>
            </a:r>
          </a:p>
        </p:txBody>
      </p:sp>
      <p:sp>
        <p:nvSpPr>
          <p:cNvPr id="5123" name="Shape 5">
            <a:extLst>
              <a:ext uri="{FF2B5EF4-FFF2-40B4-BE49-F238E27FC236}">
                <a16:creationId xmlns:a16="http://schemas.microsoft.com/office/drawing/2014/main" id="{36260A9A-11D3-E2F2-FCDA-CF01727D6287}"/>
              </a:ext>
            </a:extLst>
          </p:cNvPr>
          <p:cNvSpPr/>
          <p:nvPr/>
        </p:nvSpPr>
        <p:spPr>
          <a:xfrm>
            <a:off x="8107680" y="1623347"/>
            <a:ext cx="2560320" cy="1554480"/>
          </a:xfrm>
          <a:prstGeom prst="rect">
            <a:avLst/>
          </a:prstGeom>
          <a:solidFill>
            <a:schemeClr val="accent2">
              <a:lumMod val="20000"/>
              <a:lumOff val="80000"/>
            </a:schemeClr>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5125" name="Text 6">
            <a:extLst>
              <a:ext uri="{FF2B5EF4-FFF2-40B4-BE49-F238E27FC236}">
                <a16:creationId xmlns:a16="http://schemas.microsoft.com/office/drawing/2014/main" id="{7BA95C20-5A88-5104-C127-43AF7D0BFCC0}"/>
              </a:ext>
            </a:extLst>
          </p:cNvPr>
          <p:cNvSpPr/>
          <p:nvPr/>
        </p:nvSpPr>
        <p:spPr>
          <a:xfrm>
            <a:off x="8107680" y="1669067"/>
            <a:ext cx="2560320" cy="777240"/>
          </a:xfrm>
          <a:prstGeom prst="rect">
            <a:avLst/>
          </a:prstGeom>
          <a:noFill/>
          <a:ln/>
        </p:spPr>
        <p:txBody>
          <a:bodyPr wrap="square" rtlCol="0" anchor="ctr"/>
          <a:lstStyle/>
          <a:p>
            <a:pPr marL="0" indent="0" algn="ctr">
              <a:buNone/>
            </a:pPr>
            <a:r>
              <a:rPr lang="en-US" sz="4400" b="1" dirty="0">
                <a:solidFill>
                  <a:srgbClr val="003366"/>
                </a:solidFill>
                <a:latin typeface="Calibri" panose="020F0502020204030204" pitchFamily="34" charset="0"/>
                <a:ea typeface="Calibri" panose="020F0502020204030204" pitchFamily="34" charset="0"/>
                <a:cs typeface="Calibri" panose="020F0502020204030204" pitchFamily="34" charset="0"/>
              </a:rPr>
              <a:t>~3%</a:t>
            </a:r>
            <a:endParaRPr lang="en-US" sz="4400" dirty="0">
              <a:solidFill>
                <a:srgbClr val="003366"/>
              </a:solidFill>
              <a:latin typeface="Calibri" panose="020F0502020204030204" pitchFamily="34" charset="0"/>
              <a:ea typeface="Calibri" panose="020F0502020204030204" pitchFamily="34" charset="0"/>
              <a:cs typeface="Calibri" panose="020F0502020204030204" pitchFamily="34" charset="0"/>
            </a:endParaRPr>
          </a:p>
        </p:txBody>
      </p:sp>
      <p:sp>
        <p:nvSpPr>
          <p:cNvPr id="5127" name="Text 7">
            <a:extLst>
              <a:ext uri="{FF2B5EF4-FFF2-40B4-BE49-F238E27FC236}">
                <a16:creationId xmlns:a16="http://schemas.microsoft.com/office/drawing/2014/main" id="{5AB299C8-0FBE-2152-DD4B-4AEFEE9C2DB5}"/>
              </a:ext>
            </a:extLst>
          </p:cNvPr>
          <p:cNvSpPr/>
          <p:nvPr/>
        </p:nvSpPr>
        <p:spPr>
          <a:xfrm>
            <a:off x="8199120" y="2400587"/>
            <a:ext cx="2377440" cy="685800"/>
          </a:xfrm>
          <a:prstGeom prst="rect">
            <a:avLst/>
          </a:prstGeom>
          <a:noFill/>
          <a:ln/>
        </p:spPr>
        <p:txBody>
          <a:bodyPr wrap="square" rtlCol="0" anchor="ctr"/>
          <a:lstStyle/>
          <a:p>
            <a:pPr marL="0" indent="0" algn="ctr">
              <a:buNone/>
            </a:pPr>
            <a:r>
              <a:rPr lang="en-US" sz="1400" b="1" dirty="0">
                <a:latin typeface="Calibri" panose="020F0502020204030204" pitchFamily="34" charset="0"/>
                <a:ea typeface="Calibri" panose="020F0502020204030204" pitchFamily="34" charset="0"/>
                <a:cs typeface="Calibri" panose="020F0502020204030204" pitchFamily="34" charset="0"/>
              </a:rPr>
              <a:t>Avg. overnight occupancy in the garage (10 pm – 2 am)</a:t>
            </a:r>
          </a:p>
        </p:txBody>
      </p:sp>
      <p:sp>
        <p:nvSpPr>
          <p:cNvPr id="5128" name="Shape 8">
            <a:extLst>
              <a:ext uri="{FF2B5EF4-FFF2-40B4-BE49-F238E27FC236}">
                <a16:creationId xmlns:a16="http://schemas.microsoft.com/office/drawing/2014/main" id="{C1EF0305-06BF-9A8C-27BA-2E143BFBECCA}"/>
              </a:ext>
            </a:extLst>
          </p:cNvPr>
          <p:cNvSpPr/>
          <p:nvPr/>
        </p:nvSpPr>
        <p:spPr>
          <a:xfrm>
            <a:off x="4705604" y="1623347"/>
            <a:ext cx="2560320" cy="1554480"/>
          </a:xfrm>
          <a:prstGeom prst="rect">
            <a:avLst/>
          </a:prstGeom>
          <a:solidFill>
            <a:schemeClr val="accent6">
              <a:lumMod val="20000"/>
              <a:lumOff val="80000"/>
            </a:schemeClr>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5129" name="Text 9">
            <a:extLst>
              <a:ext uri="{FF2B5EF4-FFF2-40B4-BE49-F238E27FC236}">
                <a16:creationId xmlns:a16="http://schemas.microsoft.com/office/drawing/2014/main" id="{71463B2F-42D3-1A40-6D38-2E736EA5E44A}"/>
              </a:ext>
            </a:extLst>
          </p:cNvPr>
          <p:cNvSpPr/>
          <p:nvPr/>
        </p:nvSpPr>
        <p:spPr>
          <a:xfrm>
            <a:off x="4705604" y="1669067"/>
            <a:ext cx="2560320" cy="777240"/>
          </a:xfrm>
          <a:prstGeom prst="rect">
            <a:avLst/>
          </a:prstGeom>
          <a:noFill/>
          <a:ln/>
        </p:spPr>
        <p:txBody>
          <a:bodyPr wrap="square" rtlCol="0" anchor="ctr"/>
          <a:lstStyle/>
          <a:p>
            <a:pPr marL="0" indent="0" algn="ctr">
              <a:buNone/>
            </a:pPr>
            <a:r>
              <a:rPr lang="en-US" sz="4400" b="1" dirty="0">
                <a:solidFill>
                  <a:srgbClr val="003366"/>
                </a:solidFill>
                <a:latin typeface="Calibri" panose="020F0502020204030204" pitchFamily="34" charset="0"/>
                <a:ea typeface="Calibri" panose="020F0502020204030204" pitchFamily="34" charset="0"/>
                <a:cs typeface="Calibri" panose="020F0502020204030204" pitchFamily="34" charset="0"/>
              </a:rPr>
              <a:t>&gt;70%</a:t>
            </a:r>
            <a:endParaRPr lang="en-US" sz="4400" dirty="0">
              <a:solidFill>
                <a:srgbClr val="003366"/>
              </a:solidFill>
              <a:latin typeface="Calibri" panose="020F0502020204030204" pitchFamily="34" charset="0"/>
              <a:ea typeface="Calibri" panose="020F0502020204030204" pitchFamily="34" charset="0"/>
              <a:cs typeface="Calibri" panose="020F0502020204030204" pitchFamily="34" charset="0"/>
            </a:endParaRPr>
          </a:p>
        </p:txBody>
      </p:sp>
      <p:sp>
        <p:nvSpPr>
          <p:cNvPr id="5130" name="Text 10">
            <a:extLst>
              <a:ext uri="{FF2B5EF4-FFF2-40B4-BE49-F238E27FC236}">
                <a16:creationId xmlns:a16="http://schemas.microsoft.com/office/drawing/2014/main" id="{0989197E-6E16-44C2-C4F3-C584F0116D55}"/>
              </a:ext>
            </a:extLst>
          </p:cNvPr>
          <p:cNvSpPr/>
          <p:nvPr/>
        </p:nvSpPr>
        <p:spPr>
          <a:xfrm>
            <a:off x="4797044" y="2400587"/>
            <a:ext cx="2377440" cy="685800"/>
          </a:xfrm>
          <a:prstGeom prst="rect">
            <a:avLst/>
          </a:prstGeom>
          <a:noFill/>
          <a:ln/>
        </p:spPr>
        <p:txBody>
          <a:bodyPr wrap="square" rtlCol="0" anchor="ctr"/>
          <a:lstStyle/>
          <a:p>
            <a:pPr marL="0" indent="0" algn="ctr">
              <a:buNone/>
            </a:pPr>
            <a:r>
              <a:rPr lang="en-US" sz="1400" b="1" dirty="0">
                <a:latin typeface="Calibri" panose="020F0502020204030204" pitchFamily="34" charset="0"/>
                <a:ea typeface="Calibri" panose="020F0502020204030204" pitchFamily="34" charset="0"/>
                <a:cs typeface="Calibri" panose="020F0502020204030204" pitchFamily="34" charset="0"/>
              </a:rPr>
              <a:t>Vacancy in surrounding downtown area overnight</a:t>
            </a:r>
          </a:p>
        </p:txBody>
      </p:sp>
      <p:sp>
        <p:nvSpPr>
          <p:cNvPr id="5132" name="TextBox 5131">
            <a:extLst>
              <a:ext uri="{FF2B5EF4-FFF2-40B4-BE49-F238E27FC236}">
                <a16:creationId xmlns:a16="http://schemas.microsoft.com/office/drawing/2014/main" id="{70C5A690-BF53-A47C-1E7A-7C8527DAB7F4}"/>
              </a:ext>
            </a:extLst>
          </p:cNvPr>
          <p:cNvSpPr txBox="1"/>
          <p:nvPr/>
        </p:nvSpPr>
        <p:spPr>
          <a:xfrm>
            <a:off x="1178179" y="3503299"/>
            <a:ext cx="6297549" cy="1959511"/>
          </a:xfrm>
          <a:prstGeom prst="rect">
            <a:avLst/>
          </a:prstGeom>
          <a:noFill/>
        </p:spPr>
        <p:txBody>
          <a:bodyPr wrap="square">
            <a:spAutoFit/>
          </a:bodyPr>
          <a:lstStyle/>
          <a:p>
            <a:pPr marL="342900" indent="-342900">
              <a:spcAft>
                <a:spcPts val="800"/>
              </a:spcAft>
              <a:buSzPct val="100000"/>
              <a:buChar char="•"/>
            </a:pPr>
            <a:r>
              <a:rPr lang="en-US" sz="1800" dirty="0">
                <a:latin typeface="Calibri" panose="020F0502020204030204" pitchFamily="34" charset="0"/>
                <a:ea typeface="Calibri" panose="020F0502020204030204" pitchFamily="34" charset="0"/>
                <a:cs typeface="Calibri" panose="020F0502020204030204" pitchFamily="34" charset="0"/>
              </a:rPr>
              <a:t>Survey respondents preferred closing at midnight and reopening at 6:00 a.m.</a:t>
            </a:r>
          </a:p>
          <a:p>
            <a:pPr marL="342900" indent="-342900">
              <a:spcAft>
                <a:spcPts val="800"/>
              </a:spcAft>
              <a:buSzPct val="100000"/>
              <a:buChar char="•"/>
            </a:pPr>
            <a:r>
              <a:rPr lang="en-US" sz="1800" dirty="0">
                <a:latin typeface="Calibri" panose="020F0502020204030204" pitchFamily="34" charset="0"/>
                <a:ea typeface="Calibri" panose="020F0502020204030204" pitchFamily="34" charset="0"/>
                <a:cs typeface="Calibri" panose="020F0502020204030204" pitchFamily="34" charset="0"/>
              </a:rPr>
              <a:t>Comparable cities reviewed: Berkeley, San Leandro, and Emeryville — most close overnight at midnight.</a:t>
            </a:r>
          </a:p>
          <a:p>
            <a:pPr marL="342900" indent="-342900">
              <a:spcAft>
                <a:spcPts val="800"/>
              </a:spcAft>
              <a:buSzPct val="100000"/>
              <a:buChar char="•"/>
            </a:pPr>
            <a:r>
              <a:rPr lang="en-US" sz="1800" dirty="0">
                <a:latin typeface="Calibri" panose="020F0502020204030204" pitchFamily="34" charset="0"/>
                <a:ea typeface="Calibri" panose="020F0502020204030204" pitchFamily="34" charset="0"/>
                <a:cs typeface="Calibri" panose="020F0502020204030204" pitchFamily="34" charset="0"/>
              </a:rPr>
              <a:t>Occupancy counts collected over three weeks on weekdays and weekends between 10:00 p.m. and 2:00 a.m.</a:t>
            </a:r>
          </a:p>
        </p:txBody>
      </p:sp>
      <p:pic>
        <p:nvPicPr>
          <p:cNvPr id="5135" name="Picture 5134">
            <a:extLst>
              <a:ext uri="{FF2B5EF4-FFF2-40B4-BE49-F238E27FC236}">
                <a16:creationId xmlns:a16="http://schemas.microsoft.com/office/drawing/2014/main" id="{550B435C-4D56-2094-1AB8-2F57C250B6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7680" y="3501220"/>
            <a:ext cx="2560320" cy="1920240"/>
          </a:xfrm>
          <a:prstGeom prst="rect">
            <a:avLst/>
          </a:prstGeom>
        </p:spPr>
      </p:pic>
      <p:sp>
        <p:nvSpPr>
          <p:cNvPr id="5136" name="TextBox 5135">
            <a:extLst>
              <a:ext uri="{FF2B5EF4-FFF2-40B4-BE49-F238E27FC236}">
                <a16:creationId xmlns:a16="http://schemas.microsoft.com/office/drawing/2014/main" id="{6F30037E-80EB-51F7-67D7-31AA69081E67}"/>
              </a:ext>
            </a:extLst>
          </p:cNvPr>
          <p:cNvSpPr txBox="1"/>
          <p:nvPr/>
        </p:nvSpPr>
        <p:spPr>
          <a:xfrm>
            <a:off x="8354028" y="5421460"/>
            <a:ext cx="2067624" cy="215444"/>
          </a:xfrm>
          <a:prstGeom prst="rect">
            <a:avLst/>
          </a:prstGeom>
          <a:noFill/>
        </p:spPr>
        <p:txBody>
          <a:bodyPr wrap="square" rtlCol="0">
            <a:spAutoFit/>
          </a:bodyPr>
          <a:lstStyle/>
          <a:p>
            <a:pPr algn="ctr"/>
            <a:r>
              <a:rPr lang="en-US" sz="800" dirty="0">
                <a:solidFill>
                  <a:srgbClr val="003366"/>
                </a:solidFill>
                <a:latin typeface="Calibri" panose="020F0502020204030204" pitchFamily="34" charset="0"/>
                <a:ea typeface="Calibri" panose="020F0502020204030204" pitchFamily="34" charset="0"/>
                <a:cs typeface="Calibri" panose="020F0502020204030204" pitchFamily="34" charset="0"/>
              </a:rPr>
              <a:t>Civic Center Garage, 3</a:t>
            </a:r>
            <a:r>
              <a:rPr lang="en-US" sz="800" baseline="30000" dirty="0">
                <a:solidFill>
                  <a:srgbClr val="003366"/>
                </a:solidFill>
                <a:latin typeface="Calibri" panose="020F0502020204030204" pitchFamily="34" charset="0"/>
                <a:ea typeface="Calibri" panose="020F0502020204030204" pitchFamily="34" charset="0"/>
                <a:cs typeface="Calibri" panose="020F0502020204030204" pitchFamily="34" charset="0"/>
              </a:rPr>
              <a:t>rd</a:t>
            </a:r>
            <a:r>
              <a:rPr lang="en-US" sz="800" dirty="0">
                <a:solidFill>
                  <a:srgbClr val="003366"/>
                </a:solidFill>
                <a:latin typeface="Calibri" panose="020F0502020204030204" pitchFamily="34" charset="0"/>
                <a:ea typeface="Calibri" panose="020F0502020204030204" pitchFamily="34" charset="0"/>
                <a:cs typeface="Calibri" panose="020F0502020204030204" pitchFamily="34" charset="0"/>
              </a:rPr>
              <a:t> floor – April 2026</a:t>
            </a:r>
          </a:p>
        </p:txBody>
      </p:sp>
      <p:sp>
        <p:nvSpPr>
          <p:cNvPr id="2" name="TextBox 1">
            <a:extLst>
              <a:ext uri="{FF2B5EF4-FFF2-40B4-BE49-F238E27FC236}">
                <a16:creationId xmlns:a16="http://schemas.microsoft.com/office/drawing/2014/main" id="{0DFCB9E5-94A1-5275-17ED-E8DEC0859B0D}"/>
              </a:ext>
            </a:extLst>
          </p:cNvPr>
          <p:cNvSpPr txBox="1"/>
          <p:nvPr/>
        </p:nvSpPr>
        <p:spPr>
          <a:xfrm>
            <a:off x="676274" y="5986519"/>
            <a:ext cx="2384627" cy="523220"/>
          </a:xfrm>
          <a:prstGeom prst="rect">
            <a:avLst/>
          </a:prstGeom>
          <a:noFill/>
        </p:spPr>
        <p:txBody>
          <a:bodyPr wrap="none" rtlCol="0">
            <a:spAutoFit/>
          </a:bodyPr>
          <a:lstStyle/>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Alameda City Council Meeting</a:t>
            </a:r>
          </a:p>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May 19, 2026</a:t>
            </a:r>
          </a:p>
        </p:txBody>
      </p:sp>
    </p:spTree>
    <p:extLst>
      <p:ext uri="{BB962C8B-B14F-4D97-AF65-F5344CB8AC3E}">
        <p14:creationId xmlns:p14="http://schemas.microsoft.com/office/powerpoint/2010/main" val="1549543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6F4F0-B8C8-7402-F197-3FAAF45DA03D}"/>
            </a:ext>
          </a:extLst>
        </p:cNvPr>
        <p:cNvGrpSpPr/>
        <p:nvPr/>
      </p:nvGrpSpPr>
      <p:grpSpPr>
        <a:xfrm>
          <a:off x="0" y="0"/>
          <a:ext cx="0" cy="0"/>
          <a:chOff x="0" y="0"/>
          <a:chExt cx="0" cy="0"/>
        </a:xfrm>
      </p:grpSpPr>
      <p:pic>
        <p:nvPicPr>
          <p:cNvPr id="13" name="Picture 2">
            <a:extLst>
              <a:ext uri="{FF2B5EF4-FFF2-40B4-BE49-F238E27FC236}">
                <a16:creationId xmlns:a16="http://schemas.microsoft.com/office/drawing/2014/main" id="{4F86EEA5-26B9-F5E8-36E9-93305D10A8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4146" y="5662014"/>
            <a:ext cx="851578" cy="8477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E8D47CE-96CF-E720-3B34-E0E7029B9436}"/>
              </a:ext>
            </a:extLst>
          </p:cNvPr>
          <p:cNvSpPr/>
          <p:nvPr/>
        </p:nvSpPr>
        <p:spPr>
          <a:xfrm>
            <a:off x="-1" y="0"/>
            <a:ext cx="12192000" cy="1448554"/>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D21BC0AC-0E56-4318-55AD-7DA83CE57815}"/>
              </a:ext>
            </a:extLst>
          </p:cNvPr>
          <p:cNvSpPr>
            <a:spLocks noGrp="1"/>
          </p:cNvSpPr>
          <p:nvPr>
            <p:ph type="subTitle" idx="1"/>
          </p:nvPr>
        </p:nvSpPr>
        <p:spPr>
          <a:xfrm>
            <a:off x="676274" y="348261"/>
            <a:ext cx="10839451" cy="691062"/>
          </a:xfrm>
        </p:spPr>
        <p:txBody>
          <a:bodyPr>
            <a:noAutofit/>
          </a:bodyPr>
          <a:lstStyle/>
          <a:p>
            <a:pPr marL="0" marR="0" algn="l">
              <a:lnSpc>
                <a:spcPct val="115000"/>
              </a:lnSpc>
            </a:pPr>
            <a:r>
              <a:rPr lang="en-US" sz="2800" b="1" dirty="0">
                <a:solidFill>
                  <a:schemeClr val="bg1"/>
                </a:solidFill>
                <a:latin typeface="Calibri" panose="020F0502020204030204" pitchFamily="34" charset="0"/>
                <a:ea typeface="Calibri" panose="020F0502020204030204" pitchFamily="34" charset="0"/>
                <a:cs typeface="Calibri" panose="020F0502020204030204" pitchFamily="34" charset="0"/>
              </a:rPr>
              <a:t>Proposed Ordinance – Two Components</a:t>
            </a:r>
            <a:endParaRPr lang="en-US" sz="28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 name="Shape 2">
            <a:extLst>
              <a:ext uri="{FF2B5EF4-FFF2-40B4-BE49-F238E27FC236}">
                <a16:creationId xmlns:a16="http://schemas.microsoft.com/office/drawing/2014/main" id="{1BA2BA48-67E9-BEB6-893D-36698B26756C}"/>
              </a:ext>
            </a:extLst>
          </p:cNvPr>
          <p:cNvSpPr/>
          <p:nvPr/>
        </p:nvSpPr>
        <p:spPr>
          <a:xfrm>
            <a:off x="765049" y="1958695"/>
            <a:ext cx="45719" cy="1188720"/>
          </a:xfrm>
          <a:prstGeom prst="rect">
            <a:avLst/>
          </a:prstGeom>
          <a:solidFill>
            <a:schemeClr val="accent6">
              <a:lumMod val="60000"/>
              <a:lumOff val="40000"/>
            </a:schemeClr>
          </a:solidFill>
          <a:ln w="12700">
            <a:noFill/>
            <a:prstDash val="solid"/>
          </a:ln>
        </p:spPr>
        <p:txBody>
          <a:bodyPr/>
          <a:lstStyle/>
          <a:p>
            <a:endParaRPr lang="en-US">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 3">
            <a:extLst>
              <a:ext uri="{FF2B5EF4-FFF2-40B4-BE49-F238E27FC236}">
                <a16:creationId xmlns:a16="http://schemas.microsoft.com/office/drawing/2014/main" id="{87274D25-9F46-E989-0AE7-CEC1905BE373}"/>
              </a:ext>
            </a:extLst>
          </p:cNvPr>
          <p:cNvSpPr/>
          <p:nvPr/>
        </p:nvSpPr>
        <p:spPr>
          <a:xfrm>
            <a:off x="993648" y="1958695"/>
            <a:ext cx="9674353" cy="365760"/>
          </a:xfrm>
          <a:prstGeom prst="rect">
            <a:avLst/>
          </a:prstGeom>
          <a:noFill/>
          <a:ln/>
        </p:spPr>
        <p:txBody>
          <a:bodyPr wrap="square" rtlCol="0" anchor="ctr"/>
          <a:lstStyle/>
          <a:p>
            <a:pPr marL="0" indent="0">
              <a:buNone/>
            </a:pPr>
            <a:r>
              <a:rPr lang="en-US" sz="2400" b="1" dirty="0">
                <a:solidFill>
                  <a:srgbClr val="1F4E79"/>
                </a:solidFill>
                <a:latin typeface="Calibri" panose="020F0502020204030204" pitchFamily="34" charset="0"/>
                <a:ea typeface="Calibri" panose="020F0502020204030204" pitchFamily="34" charset="0"/>
                <a:cs typeface="Calibri" panose="020F0502020204030204" pitchFamily="34" charset="0"/>
              </a:rPr>
              <a:t>Component 1 – Housekeeping Update (Section 12-2.3)</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 4">
            <a:extLst>
              <a:ext uri="{FF2B5EF4-FFF2-40B4-BE49-F238E27FC236}">
                <a16:creationId xmlns:a16="http://schemas.microsoft.com/office/drawing/2014/main" id="{12964EEC-944B-B58F-91CD-144FCAE06B49}"/>
              </a:ext>
            </a:extLst>
          </p:cNvPr>
          <p:cNvSpPr/>
          <p:nvPr/>
        </p:nvSpPr>
        <p:spPr>
          <a:xfrm>
            <a:off x="993649" y="2324455"/>
            <a:ext cx="7955280" cy="822960"/>
          </a:xfrm>
          <a:prstGeom prst="rect">
            <a:avLst/>
          </a:prstGeom>
          <a:noFill/>
          <a:ln/>
        </p:spPr>
        <p:txBody>
          <a:bodyPr wrap="square" rtlCol="0" anchor="ctr"/>
          <a:lstStyle/>
          <a:p>
            <a:pPr marL="0" indent="0">
              <a:buNone/>
            </a:pPr>
            <a:r>
              <a:rPr lang="en-US" sz="1600" dirty="0">
                <a:latin typeface="Calibri" panose="020F0502020204030204" pitchFamily="34" charset="0"/>
                <a:ea typeface="Calibri" panose="020F0502020204030204" pitchFamily="34" charset="0"/>
                <a:cs typeface="Calibri" panose="020F0502020204030204" pitchFamily="34" charset="0"/>
              </a:rPr>
              <a:t>Removes an outdated reference to 2216 Lincoln Avenue as a City employee parking lot. That site no longer exists and has been redeveloped.</a:t>
            </a:r>
          </a:p>
        </p:txBody>
      </p:sp>
      <p:sp>
        <p:nvSpPr>
          <p:cNvPr id="9" name="Shape 5">
            <a:extLst>
              <a:ext uri="{FF2B5EF4-FFF2-40B4-BE49-F238E27FC236}">
                <a16:creationId xmlns:a16="http://schemas.microsoft.com/office/drawing/2014/main" id="{E2A9B8C2-5D5F-7DF5-590D-47B68DF7815F}"/>
              </a:ext>
            </a:extLst>
          </p:cNvPr>
          <p:cNvSpPr/>
          <p:nvPr/>
        </p:nvSpPr>
        <p:spPr>
          <a:xfrm>
            <a:off x="765049" y="3558895"/>
            <a:ext cx="45719" cy="1979657"/>
          </a:xfrm>
          <a:prstGeom prst="rect">
            <a:avLst/>
          </a:prstGeom>
          <a:solidFill>
            <a:schemeClr val="accent6">
              <a:lumMod val="60000"/>
              <a:lumOff val="40000"/>
            </a:schemeClr>
          </a:solidFill>
          <a:ln w="12700">
            <a:noFill/>
            <a:prstDash val="solid"/>
          </a:ln>
        </p:spPr>
        <p:txBody>
          <a:bodyPr/>
          <a:lstStyle/>
          <a:p>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10" name="Text 6">
            <a:extLst>
              <a:ext uri="{FF2B5EF4-FFF2-40B4-BE49-F238E27FC236}">
                <a16:creationId xmlns:a16="http://schemas.microsoft.com/office/drawing/2014/main" id="{57A2B1B3-5AA1-89ED-31E3-F52C40E408EB}"/>
              </a:ext>
            </a:extLst>
          </p:cNvPr>
          <p:cNvSpPr/>
          <p:nvPr/>
        </p:nvSpPr>
        <p:spPr>
          <a:xfrm>
            <a:off x="993648" y="3558895"/>
            <a:ext cx="9674353" cy="365760"/>
          </a:xfrm>
          <a:prstGeom prst="rect">
            <a:avLst/>
          </a:prstGeom>
          <a:noFill/>
          <a:ln/>
        </p:spPr>
        <p:txBody>
          <a:bodyPr wrap="square" rtlCol="0" anchor="ctr"/>
          <a:lstStyle/>
          <a:p>
            <a:pPr marL="0" indent="0">
              <a:buNone/>
            </a:pPr>
            <a:r>
              <a:rPr lang="en-US" sz="2400" b="1" dirty="0">
                <a:solidFill>
                  <a:srgbClr val="1F4E79"/>
                </a:solidFill>
                <a:latin typeface="Calibri" panose="020F0502020204030204" pitchFamily="34" charset="0"/>
                <a:ea typeface="Calibri" panose="020F0502020204030204" pitchFamily="34" charset="0"/>
                <a:cs typeface="Calibri" panose="020F0502020204030204" pitchFamily="34" charset="0"/>
              </a:rPr>
              <a:t>Component 2 – Civic Center Parking Structure Operations (Section 12-4.12)</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11" name="Text 7">
            <a:extLst>
              <a:ext uri="{FF2B5EF4-FFF2-40B4-BE49-F238E27FC236}">
                <a16:creationId xmlns:a16="http://schemas.microsoft.com/office/drawing/2014/main" id="{C9330BE3-9409-11AF-DBCD-7B51477663C8}"/>
              </a:ext>
            </a:extLst>
          </p:cNvPr>
          <p:cNvSpPr/>
          <p:nvPr/>
        </p:nvSpPr>
        <p:spPr>
          <a:xfrm>
            <a:off x="993649" y="3924655"/>
            <a:ext cx="8229600" cy="1737360"/>
          </a:xfrm>
          <a:prstGeom prst="rect">
            <a:avLst/>
          </a:prstGeom>
          <a:noFill/>
          <a:ln/>
        </p:spPr>
        <p:txBody>
          <a:bodyPr wrap="square" rtlCol="0" anchor="ctr"/>
          <a:lstStyle/>
          <a:p>
            <a:pPr marL="342900" indent="-342900">
              <a:spcAft>
                <a:spcPts val="600"/>
              </a:spcAft>
              <a:buSzPct val="100000"/>
              <a:buChar char="•"/>
            </a:pPr>
            <a:r>
              <a:rPr lang="en-US" sz="1600" dirty="0">
                <a:latin typeface="Calibri" panose="020F0502020204030204" pitchFamily="34" charset="0"/>
                <a:ea typeface="Calibri" panose="020F0502020204030204" pitchFamily="34" charset="0"/>
                <a:cs typeface="Calibri" panose="020F0502020204030204" pitchFamily="34" charset="0"/>
              </a:rPr>
              <a:t>Authorizes the City Manager or designee to establish and modify hours of operation.</a:t>
            </a:r>
          </a:p>
          <a:p>
            <a:pPr marL="342900" indent="-342900">
              <a:spcAft>
                <a:spcPts val="600"/>
              </a:spcAft>
              <a:buSzPct val="100000"/>
              <a:buChar char="•"/>
            </a:pPr>
            <a:r>
              <a:rPr lang="en-US" sz="1600" dirty="0">
                <a:latin typeface="Calibri" panose="020F0502020204030204" pitchFamily="34" charset="0"/>
                <a:ea typeface="Calibri" panose="020F0502020204030204" pitchFamily="34" charset="0"/>
                <a:cs typeface="Calibri" panose="020F0502020204030204" pitchFamily="34" charset="0"/>
              </a:rPr>
              <a:t>Requires hours to be posted on-site.</a:t>
            </a:r>
          </a:p>
          <a:p>
            <a:pPr marL="342900" indent="-342900">
              <a:spcAft>
                <a:spcPts val="600"/>
              </a:spcAft>
              <a:buSzPct val="100000"/>
              <a:buChar char="•"/>
            </a:pPr>
            <a:r>
              <a:rPr lang="en-US" sz="1600" dirty="0">
                <a:latin typeface="Calibri" panose="020F0502020204030204" pitchFamily="34" charset="0"/>
                <a:ea typeface="Calibri" panose="020F0502020204030204" pitchFamily="34" charset="0"/>
                <a:cs typeface="Calibri" panose="020F0502020204030204" pitchFamily="34" charset="0"/>
              </a:rPr>
              <a:t>Makes it unlawful to park or leave a vehicle outside of posted hours without authorization.</a:t>
            </a:r>
          </a:p>
          <a:p>
            <a:pPr marL="342900" indent="-342900">
              <a:spcAft>
                <a:spcPts val="600"/>
              </a:spcAft>
              <a:buSzPct val="100000"/>
              <a:buChar char="•"/>
            </a:pPr>
            <a:r>
              <a:rPr lang="en-US" sz="1600" dirty="0">
                <a:latin typeface="Calibri" panose="020F0502020204030204" pitchFamily="34" charset="0"/>
                <a:ea typeface="Calibri" panose="020F0502020204030204" pitchFamily="34" charset="0"/>
                <a:cs typeface="Calibri" panose="020F0502020204030204" pitchFamily="34" charset="0"/>
              </a:rPr>
              <a:t>Vehicles left outside posted hours are subject to citation or enforcement action.</a:t>
            </a:r>
          </a:p>
        </p:txBody>
      </p:sp>
      <p:sp>
        <p:nvSpPr>
          <p:cNvPr id="7" name="TextBox 6">
            <a:extLst>
              <a:ext uri="{FF2B5EF4-FFF2-40B4-BE49-F238E27FC236}">
                <a16:creationId xmlns:a16="http://schemas.microsoft.com/office/drawing/2014/main" id="{95EC0347-3223-32B7-9870-809ABAB88E72}"/>
              </a:ext>
            </a:extLst>
          </p:cNvPr>
          <p:cNvSpPr txBox="1"/>
          <p:nvPr/>
        </p:nvSpPr>
        <p:spPr>
          <a:xfrm>
            <a:off x="676274" y="5986519"/>
            <a:ext cx="2384627" cy="523220"/>
          </a:xfrm>
          <a:prstGeom prst="rect">
            <a:avLst/>
          </a:prstGeom>
          <a:noFill/>
        </p:spPr>
        <p:txBody>
          <a:bodyPr wrap="none" rtlCol="0">
            <a:spAutoFit/>
          </a:bodyPr>
          <a:lstStyle/>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Alameda City Council Meeting</a:t>
            </a:r>
          </a:p>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May 19, 2026</a:t>
            </a:r>
          </a:p>
        </p:txBody>
      </p:sp>
    </p:spTree>
    <p:extLst>
      <p:ext uri="{BB962C8B-B14F-4D97-AF65-F5344CB8AC3E}">
        <p14:creationId xmlns:p14="http://schemas.microsoft.com/office/powerpoint/2010/main" val="2046241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BFEB4-6AD4-F8FE-DBA9-AD82DC73FB0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39A04D5-C4D7-638F-45A2-79448DDC0C88}"/>
              </a:ext>
            </a:extLst>
          </p:cNvPr>
          <p:cNvSpPr/>
          <p:nvPr/>
        </p:nvSpPr>
        <p:spPr>
          <a:xfrm>
            <a:off x="-1" y="0"/>
            <a:ext cx="12192000" cy="1448554"/>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BC50E5AA-D65F-DD11-A8EB-62C91C280DCD}"/>
              </a:ext>
            </a:extLst>
          </p:cNvPr>
          <p:cNvSpPr>
            <a:spLocks noGrp="1"/>
          </p:cNvSpPr>
          <p:nvPr>
            <p:ph type="subTitle" idx="1"/>
          </p:nvPr>
        </p:nvSpPr>
        <p:spPr>
          <a:xfrm>
            <a:off x="676274" y="348261"/>
            <a:ext cx="10839451" cy="691062"/>
          </a:xfrm>
        </p:spPr>
        <p:txBody>
          <a:bodyPr>
            <a:noAutofit/>
          </a:bodyPr>
          <a:lstStyle/>
          <a:p>
            <a:pPr marL="0" marR="0" algn="l">
              <a:lnSpc>
                <a:spcPct val="115000"/>
              </a:lnSpc>
            </a:pPr>
            <a:r>
              <a:rPr lang="en-US" sz="2800" b="1" dirty="0">
                <a:solidFill>
                  <a:schemeClr val="bg1"/>
                </a:solidFill>
                <a:effectLst/>
                <a:latin typeface="Calibri" panose="020F0502020204030204" pitchFamily="34" charset="0"/>
                <a:ea typeface="Arial" panose="020B0604020202020204" pitchFamily="34" charset="0"/>
                <a:cs typeface="Calibri" panose="020F0502020204030204" pitchFamily="34" charset="0"/>
              </a:rPr>
              <a:t>Next steps</a:t>
            </a:r>
          </a:p>
        </p:txBody>
      </p:sp>
      <p:pic>
        <p:nvPicPr>
          <p:cNvPr id="7" name="Picture 6" descr="A picture containing text, sign&#10;&#10;AI-generated content may be incorrect.">
            <a:extLst>
              <a:ext uri="{FF2B5EF4-FFF2-40B4-BE49-F238E27FC236}">
                <a16:creationId xmlns:a16="http://schemas.microsoft.com/office/drawing/2014/main" id="{672B73CE-3B85-D736-9FD8-8EB725D681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1" y="5662015"/>
            <a:ext cx="847724" cy="847724"/>
          </a:xfrm>
          <a:prstGeom prst="rect">
            <a:avLst/>
          </a:prstGeom>
        </p:spPr>
      </p:pic>
      <p:sp>
        <p:nvSpPr>
          <p:cNvPr id="23" name="Shape 2">
            <a:extLst>
              <a:ext uri="{FF2B5EF4-FFF2-40B4-BE49-F238E27FC236}">
                <a16:creationId xmlns:a16="http://schemas.microsoft.com/office/drawing/2014/main" id="{D3E2F51B-E02B-7270-0D6A-4ACB6BB1E1E1}"/>
              </a:ext>
            </a:extLst>
          </p:cNvPr>
          <p:cNvSpPr/>
          <p:nvPr/>
        </p:nvSpPr>
        <p:spPr>
          <a:xfrm>
            <a:off x="676274" y="2010491"/>
            <a:ext cx="597971" cy="597971"/>
          </a:xfrm>
          <a:prstGeom prst="ellipse">
            <a:avLst/>
          </a:prstGeom>
          <a:solidFill>
            <a:srgbClr val="1F4E79"/>
          </a:solidFill>
          <a:ln w="12700">
            <a:solidFill>
              <a:srgbClr val="1F4E79"/>
            </a:solidFill>
            <a:prstDash val="solid"/>
          </a:ln>
        </p:spPr>
        <p:txBody>
          <a:bodyPr/>
          <a:lstStyle/>
          <a:p>
            <a:endParaRPr lang="en-US" sz="2400"/>
          </a:p>
        </p:txBody>
      </p:sp>
      <p:sp>
        <p:nvSpPr>
          <p:cNvPr id="24" name="Text 3">
            <a:extLst>
              <a:ext uri="{FF2B5EF4-FFF2-40B4-BE49-F238E27FC236}">
                <a16:creationId xmlns:a16="http://schemas.microsoft.com/office/drawing/2014/main" id="{A3A75198-B81E-BEE4-09D1-7BA7E7FA9493}"/>
              </a:ext>
            </a:extLst>
          </p:cNvPr>
          <p:cNvSpPr/>
          <p:nvPr/>
        </p:nvSpPr>
        <p:spPr>
          <a:xfrm>
            <a:off x="676274" y="2010491"/>
            <a:ext cx="597971" cy="597971"/>
          </a:xfrm>
          <a:prstGeom prst="rect">
            <a:avLst/>
          </a:prstGeom>
          <a:noFill/>
          <a:ln/>
        </p:spPr>
        <p:txBody>
          <a:bodyPr wrap="square" rtlCol="0" anchor="ctr"/>
          <a:lstStyle/>
          <a:p>
            <a:pPr marL="0" indent="0" algn="ctr">
              <a:buNone/>
            </a:pPr>
            <a:r>
              <a:rPr lang="en-US" sz="2400" b="1" dirty="0">
                <a:solidFill>
                  <a:srgbClr val="FFFFFF"/>
                </a:solidFill>
                <a:latin typeface="Calibri" pitchFamily="34" charset="0"/>
                <a:ea typeface="Calibri" pitchFamily="34" charset="-122"/>
                <a:cs typeface="Calibri" pitchFamily="34" charset="-120"/>
              </a:rPr>
              <a:t>1</a:t>
            </a:r>
            <a:endParaRPr lang="en-US" sz="2400" dirty="0"/>
          </a:p>
        </p:txBody>
      </p:sp>
      <p:sp>
        <p:nvSpPr>
          <p:cNvPr id="25" name="Text 4">
            <a:extLst>
              <a:ext uri="{FF2B5EF4-FFF2-40B4-BE49-F238E27FC236}">
                <a16:creationId xmlns:a16="http://schemas.microsoft.com/office/drawing/2014/main" id="{6AF9780C-9F2A-244A-7F4A-A98C047C7851}"/>
              </a:ext>
            </a:extLst>
          </p:cNvPr>
          <p:cNvSpPr/>
          <p:nvPr/>
        </p:nvSpPr>
        <p:spPr>
          <a:xfrm>
            <a:off x="1316355" y="2010491"/>
            <a:ext cx="3827014" cy="597971"/>
          </a:xfrm>
          <a:prstGeom prst="rect">
            <a:avLst/>
          </a:prstGeom>
          <a:noFill/>
          <a:ln/>
        </p:spPr>
        <p:txBody>
          <a:bodyPr wrap="square" rtlCol="0" anchor="ctr"/>
          <a:lstStyle/>
          <a:p>
            <a:pPr marL="0" indent="0">
              <a:buNone/>
            </a:pPr>
            <a:r>
              <a:rPr lang="en-US" sz="2400" b="1" dirty="0">
                <a:latin typeface="Calibri" pitchFamily="34" charset="0"/>
                <a:ea typeface="Calibri" pitchFamily="34" charset="-122"/>
                <a:cs typeface="Calibri" pitchFamily="34" charset="-120"/>
              </a:rPr>
              <a:t>First Reading</a:t>
            </a:r>
            <a:endParaRPr lang="en-US" sz="2400" dirty="0"/>
          </a:p>
        </p:txBody>
      </p:sp>
      <p:sp>
        <p:nvSpPr>
          <p:cNvPr id="26" name="Shape 6">
            <a:extLst>
              <a:ext uri="{FF2B5EF4-FFF2-40B4-BE49-F238E27FC236}">
                <a16:creationId xmlns:a16="http://schemas.microsoft.com/office/drawing/2014/main" id="{C9F58132-4E12-6215-8E81-281FEC52DB30}"/>
              </a:ext>
            </a:extLst>
          </p:cNvPr>
          <p:cNvSpPr/>
          <p:nvPr/>
        </p:nvSpPr>
        <p:spPr>
          <a:xfrm>
            <a:off x="676275" y="2699902"/>
            <a:ext cx="6565773" cy="0"/>
          </a:xfrm>
          <a:prstGeom prst="line">
            <a:avLst/>
          </a:prstGeom>
          <a:noFill/>
          <a:ln w="6350">
            <a:solidFill>
              <a:srgbClr val="D0D7E2"/>
            </a:solidFill>
            <a:prstDash val="solid"/>
          </a:ln>
        </p:spPr>
        <p:txBody>
          <a:bodyPr/>
          <a:lstStyle/>
          <a:p>
            <a:endParaRPr lang="en-US" sz="2400"/>
          </a:p>
        </p:txBody>
      </p:sp>
      <p:sp>
        <p:nvSpPr>
          <p:cNvPr id="27" name="Shape 7">
            <a:extLst>
              <a:ext uri="{FF2B5EF4-FFF2-40B4-BE49-F238E27FC236}">
                <a16:creationId xmlns:a16="http://schemas.microsoft.com/office/drawing/2014/main" id="{FB7ACB57-30CF-98D7-E3A2-4AC254496BD3}"/>
              </a:ext>
            </a:extLst>
          </p:cNvPr>
          <p:cNvSpPr/>
          <p:nvPr/>
        </p:nvSpPr>
        <p:spPr>
          <a:xfrm>
            <a:off x="676274" y="2924891"/>
            <a:ext cx="597971" cy="597971"/>
          </a:xfrm>
          <a:prstGeom prst="ellipse">
            <a:avLst/>
          </a:prstGeom>
          <a:solidFill>
            <a:srgbClr val="1F4E79"/>
          </a:solidFill>
          <a:ln w="12700">
            <a:solidFill>
              <a:srgbClr val="1F4E79"/>
            </a:solidFill>
            <a:prstDash val="solid"/>
          </a:ln>
        </p:spPr>
        <p:txBody>
          <a:bodyPr/>
          <a:lstStyle/>
          <a:p>
            <a:endParaRPr lang="en-US" sz="2400"/>
          </a:p>
        </p:txBody>
      </p:sp>
      <p:sp>
        <p:nvSpPr>
          <p:cNvPr id="28" name="Text 8">
            <a:extLst>
              <a:ext uri="{FF2B5EF4-FFF2-40B4-BE49-F238E27FC236}">
                <a16:creationId xmlns:a16="http://schemas.microsoft.com/office/drawing/2014/main" id="{85E339F2-2C7E-0938-B5D9-2E1810A77305}"/>
              </a:ext>
            </a:extLst>
          </p:cNvPr>
          <p:cNvSpPr/>
          <p:nvPr/>
        </p:nvSpPr>
        <p:spPr>
          <a:xfrm>
            <a:off x="676274" y="2924891"/>
            <a:ext cx="597971" cy="597971"/>
          </a:xfrm>
          <a:prstGeom prst="rect">
            <a:avLst/>
          </a:prstGeom>
          <a:noFill/>
          <a:ln/>
        </p:spPr>
        <p:txBody>
          <a:bodyPr wrap="square" rtlCol="0" anchor="ctr"/>
          <a:lstStyle/>
          <a:p>
            <a:pPr marL="0" indent="0" algn="ctr">
              <a:buNone/>
            </a:pPr>
            <a:r>
              <a:rPr lang="en-US" sz="2400" b="1" dirty="0">
                <a:solidFill>
                  <a:srgbClr val="FFFFFF"/>
                </a:solidFill>
                <a:latin typeface="Calibri" pitchFamily="34" charset="0"/>
                <a:ea typeface="Calibri" pitchFamily="34" charset="-122"/>
                <a:cs typeface="Calibri" pitchFamily="34" charset="-120"/>
              </a:rPr>
              <a:t>2</a:t>
            </a:r>
            <a:endParaRPr lang="en-US" sz="2400" dirty="0"/>
          </a:p>
        </p:txBody>
      </p:sp>
      <p:sp>
        <p:nvSpPr>
          <p:cNvPr id="29" name="Text 9">
            <a:extLst>
              <a:ext uri="{FF2B5EF4-FFF2-40B4-BE49-F238E27FC236}">
                <a16:creationId xmlns:a16="http://schemas.microsoft.com/office/drawing/2014/main" id="{CB59C9EC-A97C-B8FA-6391-96448909CEAF}"/>
              </a:ext>
            </a:extLst>
          </p:cNvPr>
          <p:cNvSpPr/>
          <p:nvPr/>
        </p:nvSpPr>
        <p:spPr>
          <a:xfrm>
            <a:off x="1316355" y="2924891"/>
            <a:ext cx="3827014" cy="597971"/>
          </a:xfrm>
          <a:prstGeom prst="rect">
            <a:avLst/>
          </a:prstGeom>
          <a:noFill/>
          <a:ln/>
        </p:spPr>
        <p:txBody>
          <a:bodyPr wrap="square" rtlCol="0" anchor="ctr"/>
          <a:lstStyle/>
          <a:p>
            <a:pPr marL="0" indent="0">
              <a:buNone/>
            </a:pPr>
            <a:r>
              <a:rPr lang="en-US" sz="2400" b="1" dirty="0">
                <a:latin typeface="Calibri" pitchFamily="34" charset="0"/>
                <a:ea typeface="Calibri" pitchFamily="34" charset="-122"/>
                <a:cs typeface="Calibri" pitchFamily="34" charset="-120"/>
              </a:rPr>
              <a:t>Final Passage</a:t>
            </a:r>
            <a:endParaRPr lang="en-US" sz="2400" dirty="0"/>
          </a:p>
        </p:txBody>
      </p:sp>
      <p:sp>
        <p:nvSpPr>
          <p:cNvPr id="30" name="Shape 11">
            <a:extLst>
              <a:ext uri="{FF2B5EF4-FFF2-40B4-BE49-F238E27FC236}">
                <a16:creationId xmlns:a16="http://schemas.microsoft.com/office/drawing/2014/main" id="{AB495034-985B-D50A-8301-0114D98234BC}"/>
              </a:ext>
            </a:extLst>
          </p:cNvPr>
          <p:cNvSpPr/>
          <p:nvPr/>
        </p:nvSpPr>
        <p:spPr>
          <a:xfrm flipV="1">
            <a:off x="676275" y="3614301"/>
            <a:ext cx="6565773" cy="1"/>
          </a:xfrm>
          <a:prstGeom prst="line">
            <a:avLst/>
          </a:prstGeom>
          <a:noFill/>
          <a:ln w="6350">
            <a:solidFill>
              <a:srgbClr val="D0D7E2"/>
            </a:solidFill>
            <a:prstDash val="solid"/>
          </a:ln>
        </p:spPr>
        <p:txBody>
          <a:bodyPr/>
          <a:lstStyle/>
          <a:p>
            <a:endParaRPr lang="en-US" sz="2400"/>
          </a:p>
        </p:txBody>
      </p:sp>
      <p:sp>
        <p:nvSpPr>
          <p:cNvPr id="31" name="Shape 12">
            <a:extLst>
              <a:ext uri="{FF2B5EF4-FFF2-40B4-BE49-F238E27FC236}">
                <a16:creationId xmlns:a16="http://schemas.microsoft.com/office/drawing/2014/main" id="{57672EDA-C2F2-88C9-DCC5-274F6ACB06A0}"/>
              </a:ext>
            </a:extLst>
          </p:cNvPr>
          <p:cNvSpPr/>
          <p:nvPr/>
        </p:nvSpPr>
        <p:spPr>
          <a:xfrm>
            <a:off x="676274" y="3839291"/>
            <a:ext cx="597971" cy="597971"/>
          </a:xfrm>
          <a:prstGeom prst="ellipse">
            <a:avLst/>
          </a:prstGeom>
          <a:solidFill>
            <a:srgbClr val="1F4E79"/>
          </a:solidFill>
          <a:ln w="12700">
            <a:solidFill>
              <a:srgbClr val="1F4E79"/>
            </a:solidFill>
            <a:prstDash val="solid"/>
          </a:ln>
        </p:spPr>
        <p:txBody>
          <a:bodyPr/>
          <a:lstStyle/>
          <a:p>
            <a:endParaRPr lang="en-US" sz="2400"/>
          </a:p>
        </p:txBody>
      </p:sp>
      <p:sp>
        <p:nvSpPr>
          <p:cNvPr id="32" name="Text 13">
            <a:extLst>
              <a:ext uri="{FF2B5EF4-FFF2-40B4-BE49-F238E27FC236}">
                <a16:creationId xmlns:a16="http://schemas.microsoft.com/office/drawing/2014/main" id="{D7F3722B-C587-242C-8D42-EAEC04D52414}"/>
              </a:ext>
            </a:extLst>
          </p:cNvPr>
          <p:cNvSpPr/>
          <p:nvPr/>
        </p:nvSpPr>
        <p:spPr>
          <a:xfrm>
            <a:off x="676274" y="3839291"/>
            <a:ext cx="597971" cy="597971"/>
          </a:xfrm>
          <a:prstGeom prst="rect">
            <a:avLst/>
          </a:prstGeom>
          <a:noFill/>
          <a:ln/>
        </p:spPr>
        <p:txBody>
          <a:bodyPr wrap="square" rtlCol="0" anchor="ctr"/>
          <a:lstStyle/>
          <a:p>
            <a:pPr marL="0" indent="0" algn="ctr">
              <a:buNone/>
            </a:pPr>
            <a:r>
              <a:rPr lang="en-US" sz="2400" b="1" dirty="0">
                <a:solidFill>
                  <a:srgbClr val="FFFFFF"/>
                </a:solidFill>
                <a:latin typeface="Calibri" pitchFamily="34" charset="0"/>
                <a:ea typeface="Calibri" pitchFamily="34" charset="-122"/>
                <a:cs typeface="Calibri" pitchFamily="34" charset="-120"/>
              </a:rPr>
              <a:t>3</a:t>
            </a:r>
            <a:endParaRPr lang="en-US" sz="2400" dirty="0"/>
          </a:p>
        </p:txBody>
      </p:sp>
      <p:sp>
        <p:nvSpPr>
          <p:cNvPr id="33" name="Text 14">
            <a:extLst>
              <a:ext uri="{FF2B5EF4-FFF2-40B4-BE49-F238E27FC236}">
                <a16:creationId xmlns:a16="http://schemas.microsoft.com/office/drawing/2014/main" id="{BA71A1D5-003D-A9BF-5C39-43CE5CA66A37}"/>
              </a:ext>
            </a:extLst>
          </p:cNvPr>
          <p:cNvSpPr/>
          <p:nvPr/>
        </p:nvSpPr>
        <p:spPr>
          <a:xfrm>
            <a:off x="1316355" y="3839291"/>
            <a:ext cx="3827014" cy="597971"/>
          </a:xfrm>
          <a:prstGeom prst="rect">
            <a:avLst/>
          </a:prstGeom>
          <a:noFill/>
          <a:ln/>
        </p:spPr>
        <p:txBody>
          <a:bodyPr wrap="square" rtlCol="0" anchor="ctr"/>
          <a:lstStyle/>
          <a:p>
            <a:pPr marL="0" indent="0">
              <a:buNone/>
            </a:pPr>
            <a:r>
              <a:rPr lang="en-US" sz="2400" b="1" dirty="0">
                <a:latin typeface="Calibri" pitchFamily="34" charset="0"/>
                <a:ea typeface="Calibri" pitchFamily="34" charset="-122"/>
                <a:cs typeface="Calibri" pitchFamily="34" charset="-120"/>
              </a:rPr>
              <a:t>Effective Date</a:t>
            </a:r>
            <a:endParaRPr lang="en-US" sz="2400" dirty="0"/>
          </a:p>
        </p:txBody>
      </p:sp>
      <p:sp>
        <p:nvSpPr>
          <p:cNvPr id="34" name="Shape 16">
            <a:extLst>
              <a:ext uri="{FF2B5EF4-FFF2-40B4-BE49-F238E27FC236}">
                <a16:creationId xmlns:a16="http://schemas.microsoft.com/office/drawing/2014/main" id="{3A08729E-A9B9-7FE7-15FB-231D98EC326E}"/>
              </a:ext>
            </a:extLst>
          </p:cNvPr>
          <p:cNvSpPr/>
          <p:nvPr/>
        </p:nvSpPr>
        <p:spPr>
          <a:xfrm flipV="1">
            <a:off x="676275" y="4510182"/>
            <a:ext cx="6565773" cy="18520"/>
          </a:xfrm>
          <a:prstGeom prst="line">
            <a:avLst/>
          </a:prstGeom>
          <a:noFill/>
          <a:ln w="6350">
            <a:solidFill>
              <a:srgbClr val="D0D7E2"/>
            </a:solidFill>
            <a:prstDash val="solid"/>
          </a:ln>
        </p:spPr>
        <p:txBody>
          <a:bodyPr/>
          <a:lstStyle/>
          <a:p>
            <a:endParaRPr lang="en-US" sz="2400"/>
          </a:p>
        </p:txBody>
      </p:sp>
      <p:sp>
        <p:nvSpPr>
          <p:cNvPr id="35" name="Shape 17">
            <a:extLst>
              <a:ext uri="{FF2B5EF4-FFF2-40B4-BE49-F238E27FC236}">
                <a16:creationId xmlns:a16="http://schemas.microsoft.com/office/drawing/2014/main" id="{84454C8D-5399-12E6-E245-187503A94860}"/>
              </a:ext>
            </a:extLst>
          </p:cNvPr>
          <p:cNvSpPr/>
          <p:nvPr/>
        </p:nvSpPr>
        <p:spPr>
          <a:xfrm>
            <a:off x="676274" y="4753691"/>
            <a:ext cx="597971" cy="597971"/>
          </a:xfrm>
          <a:prstGeom prst="ellipse">
            <a:avLst/>
          </a:prstGeom>
          <a:solidFill>
            <a:srgbClr val="1F4E79"/>
          </a:solidFill>
          <a:ln w="12700">
            <a:solidFill>
              <a:srgbClr val="1F4E79"/>
            </a:solidFill>
            <a:prstDash val="solid"/>
          </a:ln>
        </p:spPr>
        <p:txBody>
          <a:bodyPr/>
          <a:lstStyle/>
          <a:p>
            <a:endParaRPr lang="en-US" sz="2400"/>
          </a:p>
        </p:txBody>
      </p:sp>
      <p:sp>
        <p:nvSpPr>
          <p:cNvPr id="36" name="Text 18">
            <a:extLst>
              <a:ext uri="{FF2B5EF4-FFF2-40B4-BE49-F238E27FC236}">
                <a16:creationId xmlns:a16="http://schemas.microsoft.com/office/drawing/2014/main" id="{79D766E3-2DC0-036C-2A5A-0EB03065DC69}"/>
              </a:ext>
            </a:extLst>
          </p:cNvPr>
          <p:cNvSpPr/>
          <p:nvPr/>
        </p:nvSpPr>
        <p:spPr>
          <a:xfrm>
            <a:off x="676274" y="4753691"/>
            <a:ext cx="597971" cy="597971"/>
          </a:xfrm>
          <a:prstGeom prst="rect">
            <a:avLst/>
          </a:prstGeom>
          <a:noFill/>
          <a:ln/>
        </p:spPr>
        <p:txBody>
          <a:bodyPr wrap="square" rtlCol="0" anchor="ctr"/>
          <a:lstStyle/>
          <a:p>
            <a:pPr marL="0" indent="0" algn="ctr">
              <a:buNone/>
            </a:pPr>
            <a:r>
              <a:rPr lang="en-US" sz="2400" b="1" dirty="0">
                <a:solidFill>
                  <a:srgbClr val="FFFFFF"/>
                </a:solidFill>
                <a:latin typeface="Calibri" pitchFamily="34" charset="0"/>
                <a:ea typeface="Calibri" pitchFamily="34" charset="-122"/>
                <a:cs typeface="Calibri" pitchFamily="34" charset="-120"/>
              </a:rPr>
              <a:t>4</a:t>
            </a:r>
            <a:endParaRPr lang="en-US" sz="2400" dirty="0"/>
          </a:p>
        </p:txBody>
      </p:sp>
      <p:sp>
        <p:nvSpPr>
          <p:cNvPr id="37" name="Text 19">
            <a:extLst>
              <a:ext uri="{FF2B5EF4-FFF2-40B4-BE49-F238E27FC236}">
                <a16:creationId xmlns:a16="http://schemas.microsoft.com/office/drawing/2014/main" id="{80701AC8-D4D3-D413-B3D8-519272624537}"/>
              </a:ext>
            </a:extLst>
          </p:cNvPr>
          <p:cNvSpPr/>
          <p:nvPr/>
        </p:nvSpPr>
        <p:spPr>
          <a:xfrm>
            <a:off x="1316355" y="4753691"/>
            <a:ext cx="3827014" cy="597971"/>
          </a:xfrm>
          <a:prstGeom prst="rect">
            <a:avLst/>
          </a:prstGeom>
          <a:noFill/>
          <a:ln/>
        </p:spPr>
        <p:txBody>
          <a:bodyPr wrap="square" rtlCol="0" anchor="ctr"/>
          <a:lstStyle/>
          <a:p>
            <a:pPr marL="0" indent="0">
              <a:buNone/>
            </a:pPr>
            <a:r>
              <a:rPr lang="en-US" sz="2400" b="1" dirty="0">
                <a:latin typeface="Calibri" pitchFamily="34" charset="0"/>
                <a:ea typeface="Calibri" pitchFamily="34" charset="-122"/>
                <a:cs typeface="Calibri" pitchFamily="34" charset="-120"/>
              </a:rPr>
              <a:t>Improvements Complete</a:t>
            </a:r>
            <a:endParaRPr lang="en-US" sz="2400" dirty="0"/>
          </a:p>
        </p:txBody>
      </p:sp>
      <p:sp>
        <p:nvSpPr>
          <p:cNvPr id="42" name="Text 5">
            <a:extLst>
              <a:ext uri="{FF2B5EF4-FFF2-40B4-BE49-F238E27FC236}">
                <a16:creationId xmlns:a16="http://schemas.microsoft.com/office/drawing/2014/main" id="{775CEAB8-DD55-8170-A1B8-93F29C18A347}"/>
              </a:ext>
            </a:extLst>
          </p:cNvPr>
          <p:cNvSpPr/>
          <p:nvPr/>
        </p:nvSpPr>
        <p:spPr>
          <a:xfrm>
            <a:off x="4801124" y="1937571"/>
            <a:ext cx="4196192" cy="670891"/>
          </a:xfrm>
          <a:prstGeom prst="rect">
            <a:avLst/>
          </a:prstGeom>
          <a:noFill/>
          <a:ln/>
        </p:spPr>
        <p:txBody>
          <a:bodyPr wrap="square" rtlCol="0" anchor="ctr"/>
          <a:lstStyle/>
          <a:p>
            <a:pPr marL="0" indent="0">
              <a:buNone/>
            </a:pPr>
            <a:r>
              <a:rPr lang="en-US" sz="2400" dirty="0">
                <a:latin typeface="Calibri" pitchFamily="34" charset="0"/>
                <a:ea typeface="Calibri" pitchFamily="34" charset="-122"/>
                <a:cs typeface="Calibri" pitchFamily="34" charset="-120"/>
              </a:rPr>
              <a:t>May 19, 2026</a:t>
            </a:r>
            <a:endParaRPr lang="en-US" sz="2400" dirty="0"/>
          </a:p>
        </p:txBody>
      </p:sp>
      <p:sp>
        <p:nvSpPr>
          <p:cNvPr id="43" name="Text 10">
            <a:extLst>
              <a:ext uri="{FF2B5EF4-FFF2-40B4-BE49-F238E27FC236}">
                <a16:creationId xmlns:a16="http://schemas.microsoft.com/office/drawing/2014/main" id="{937ACC60-93CB-6083-1FDD-BD7AFAD3A2DD}"/>
              </a:ext>
            </a:extLst>
          </p:cNvPr>
          <p:cNvSpPr/>
          <p:nvPr/>
        </p:nvSpPr>
        <p:spPr>
          <a:xfrm>
            <a:off x="4801124" y="2851971"/>
            <a:ext cx="4196192" cy="670891"/>
          </a:xfrm>
          <a:prstGeom prst="rect">
            <a:avLst/>
          </a:prstGeom>
          <a:noFill/>
          <a:ln/>
        </p:spPr>
        <p:txBody>
          <a:bodyPr wrap="square" rtlCol="0" anchor="ctr"/>
          <a:lstStyle/>
          <a:p>
            <a:pPr marL="0" indent="0">
              <a:buNone/>
            </a:pPr>
            <a:r>
              <a:rPr lang="en-US" sz="2400" dirty="0">
                <a:latin typeface="Calibri" pitchFamily="34" charset="0"/>
                <a:ea typeface="Calibri" pitchFamily="34" charset="-122"/>
                <a:cs typeface="Calibri" pitchFamily="34" charset="-120"/>
              </a:rPr>
              <a:t>June 2, 2026</a:t>
            </a:r>
            <a:endParaRPr lang="en-US" sz="2400" dirty="0"/>
          </a:p>
        </p:txBody>
      </p:sp>
      <p:sp>
        <p:nvSpPr>
          <p:cNvPr id="44" name="Text 15">
            <a:extLst>
              <a:ext uri="{FF2B5EF4-FFF2-40B4-BE49-F238E27FC236}">
                <a16:creationId xmlns:a16="http://schemas.microsoft.com/office/drawing/2014/main" id="{6BC16D08-B32C-72F8-135B-DEE3335C57E2}"/>
              </a:ext>
            </a:extLst>
          </p:cNvPr>
          <p:cNvSpPr/>
          <p:nvPr/>
        </p:nvSpPr>
        <p:spPr>
          <a:xfrm>
            <a:off x="4801124" y="3766371"/>
            <a:ext cx="4196192" cy="670891"/>
          </a:xfrm>
          <a:prstGeom prst="rect">
            <a:avLst/>
          </a:prstGeom>
          <a:noFill/>
          <a:ln/>
        </p:spPr>
        <p:txBody>
          <a:bodyPr wrap="square" rtlCol="0" anchor="ctr"/>
          <a:lstStyle/>
          <a:p>
            <a:pPr marL="0" indent="0">
              <a:buNone/>
            </a:pPr>
            <a:r>
              <a:rPr lang="en-US" sz="2400" dirty="0">
                <a:latin typeface="Calibri" pitchFamily="34" charset="0"/>
                <a:ea typeface="Calibri" pitchFamily="34" charset="-122"/>
                <a:cs typeface="Calibri" pitchFamily="34" charset="-120"/>
              </a:rPr>
              <a:t>July 3, 2026</a:t>
            </a:r>
            <a:endParaRPr lang="en-US" sz="2400" dirty="0"/>
          </a:p>
        </p:txBody>
      </p:sp>
      <p:sp>
        <p:nvSpPr>
          <p:cNvPr id="45" name="Text 20">
            <a:extLst>
              <a:ext uri="{FF2B5EF4-FFF2-40B4-BE49-F238E27FC236}">
                <a16:creationId xmlns:a16="http://schemas.microsoft.com/office/drawing/2014/main" id="{AFA2CE17-DA0A-2918-A391-EC688288E0F6}"/>
              </a:ext>
            </a:extLst>
          </p:cNvPr>
          <p:cNvSpPr/>
          <p:nvPr/>
        </p:nvSpPr>
        <p:spPr>
          <a:xfrm>
            <a:off x="4801123" y="4680771"/>
            <a:ext cx="6400774" cy="670891"/>
          </a:xfrm>
          <a:prstGeom prst="rect">
            <a:avLst/>
          </a:prstGeom>
          <a:noFill/>
          <a:ln/>
        </p:spPr>
        <p:txBody>
          <a:bodyPr wrap="square" rtlCol="0" anchor="ctr"/>
          <a:lstStyle/>
          <a:p>
            <a:r>
              <a:rPr lang="en-US" sz="2400" dirty="0">
                <a:latin typeface="Calibri" panose="020F0502020204030204" pitchFamily="34" charset="0"/>
                <a:cs typeface="Calibri" panose="020F0502020204030204" pitchFamily="34" charset="0"/>
              </a:rPr>
              <a:t>Staff will align new hours with completion of Civic Center Security Enhancements</a:t>
            </a:r>
            <a:endParaRPr lang="en-US" sz="2400" dirty="0"/>
          </a:p>
        </p:txBody>
      </p:sp>
      <p:pic>
        <p:nvPicPr>
          <p:cNvPr id="1026" name="Picture 2">
            <a:extLst>
              <a:ext uri="{FF2B5EF4-FFF2-40B4-BE49-F238E27FC236}">
                <a16:creationId xmlns:a16="http://schemas.microsoft.com/office/drawing/2014/main" id="{7E0CBC22-A376-D673-DD2C-BB5312A19A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7054" y="1948131"/>
            <a:ext cx="3454843" cy="25911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3EE5C2-F6C3-E04B-F6D3-DA6CB56DAAD9}"/>
              </a:ext>
            </a:extLst>
          </p:cNvPr>
          <p:cNvSpPr txBox="1"/>
          <p:nvPr/>
        </p:nvSpPr>
        <p:spPr>
          <a:xfrm>
            <a:off x="676274" y="5986519"/>
            <a:ext cx="2384627" cy="523220"/>
          </a:xfrm>
          <a:prstGeom prst="rect">
            <a:avLst/>
          </a:prstGeom>
          <a:noFill/>
        </p:spPr>
        <p:txBody>
          <a:bodyPr wrap="none" rtlCol="0">
            <a:spAutoFit/>
          </a:bodyPr>
          <a:lstStyle/>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Alameda City Council Meeting</a:t>
            </a:r>
          </a:p>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May 19, 2026</a:t>
            </a:r>
          </a:p>
        </p:txBody>
      </p:sp>
    </p:spTree>
    <p:extLst>
      <p:ext uri="{BB962C8B-B14F-4D97-AF65-F5344CB8AC3E}">
        <p14:creationId xmlns:p14="http://schemas.microsoft.com/office/powerpoint/2010/main" val="3819769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7E41D-0FB1-F734-B009-91422A1DDA1B}"/>
            </a:ext>
          </a:extLst>
        </p:cNvPr>
        <p:cNvGrpSpPr/>
        <p:nvPr/>
      </p:nvGrpSpPr>
      <p:grpSpPr>
        <a:xfrm>
          <a:off x="0" y="0"/>
          <a:ext cx="0" cy="0"/>
          <a:chOff x="0" y="0"/>
          <a:chExt cx="0" cy="0"/>
        </a:xfrm>
      </p:grpSpPr>
      <p:pic>
        <p:nvPicPr>
          <p:cNvPr id="6" name="Picture 2">
            <a:extLst>
              <a:ext uri="{FF2B5EF4-FFF2-40B4-BE49-F238E27FC236}">
                <a16:creationId xmlns:a16="http://schemas.microsoft.com/office/drawing/2014/main" id="{139DEBF0-D298-F4FC-B963-5EB715D9BF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4146" y="5662014"/>
            <a:ext cx="851578" cy="8477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1F0C327-813B-AB5C-2487-17B4EFF3605E}"/>
              </a:ext>
            </a:extLst>
          </p:cNvPr>
          <p:cNvSpPr/>
          <p:nvPr/>
        </p:nvSpPr>
        <p:spPr>
          <a:xfrm>
            <a:off x="-1" y="0"/>
            <a:ext cx="12192000" cy="1448554"/>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8F06BF7D-18C1-E760-0857-D307DF5BCE92}"/>
              </a:ext>
            </a:extLst>
          </p:cNvPr>
          <p:cNvSpPr>
            <a:spLocks noGrp="1"/>
          </p:cNvSpPr>
          <p:nvPr>
            <p:ph type="subTitle" idx="1"/>
          </p:nvPr>
        </p:nvSpPr>
        <p:spPr>
          <a:xfrm>
            <a:off x="676274" y="348261"/>
            <a:ext cx="10839451" cy="691062"/>
          </a:xfrm>
        </p:spPr>
        <p:txBody>
          <a:bodyPr>
            <a:noAutofit/>
          </a:bodyPr>
          <a:lstStyle/>
          <a:p>
            <a:pPr marL="0" marR="0" algn="l">
              <a:lnSpc>
                <a:spcPct val="115000"/>
              </a:lnSpc>
            </a:pPr>
            <a:r>
              <a:rPr lang="en-US" sz="2800" b="1" dirty="0">
                <a:solidFill>
                  <a:schemeClr val="bg1"/>
                </a:solidFill>
                <a:effectLst/>
                <a:latin typeface="Calibri" panose="020F0502020204030204" pitchFamily="34" charset="0"/>
                <a:ea typeface="Arial" panose="020B0604020202020204" pitchFamily="34" charset="0"/>
                <a:cs typeface="Calibri" panose="020F0502020204030204" pitchFamily="34" charset="0"/>
              </a:rPr>
              <a:t>Staff Recommendation</a:t>
            </a:r>
          </a:p>
        </p:txBody>
      </p:sp>
      <p:sp>
        <p:nvSpPr>
          <p:cNvPr id="11" name="Rectangle 1">
            <a:extLst>
              <a:ext uri="{FF2B5EF4-FFF2-40B4-BE49-F238E27FC236}">
                <a16:creationId xmlns:a16="http://schemas.microsoft.com/office/drawing/2014/main" id="{2BBE15CF-9C9B-854E-B944-53946EE64932}"/>
              </a:ext>
            </a:extLst>
          </p:cNvPr>
          <p:cNvSpPr txBox="1">
            <a:spLocks noChangeArrowheads="1"/>
          </p:cNvSpPr>
          <p:nvPr/>
        </p:nvSpPr>
        <p:spPr bwMode="auto">
          <a:xfrm>
            <a:off x="676273" y="2401123"/>
            <a:ext cx="10839451" cy="2308324"/>
          </a:xfrm>
          <a:prstGeom prst="rect">
            <a:avLst/>
          </a:prstGeom>
          <a:solidFill>
            <a:schemeClr val="bg1"/>
          </a:solidFill>
          <a:ln w="12700">
            <a:solidFill>
              <a:srgbClr val="003366"/>
            </a:solidFill>
          </a:ln>
          <a:effectLst/>
        </p:spPr>
        <p:txBody>
          <a:bodyPr vert="horz" wrap="square" lIns="91440" tIns="45720" rIns="91440" bIns="45720" numCol="1" rtlCol="0" anchor="ctr" anchorCtr="0" compatLnSpc="1">
            <a:prstTxWarp prst="textNoShape">
              <a:avLst/>
            </a:prstTxWarp>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eaLnBrk="0" fontAlgn="base" hangingPunct="0">
              <a:lnSpc>
                <a:spcPct val="100000"/>
              </a:lnSpc>
              <a:spcBef>
                <a:spcPct val="0"/>
              </a:spcBef>
              <a:spcAft>
                <a:spcPct val="0"/>
              </a:spcAft>
            </a:pPr>
            <a:r>
              <a:rPr lang="en-US" dirty="0">
                <a:effectLst/>
                <a:latin typeface="Calibri" panose="020F0502020204030204" pitchFamily="34" charset="0"/>
                <a:ea typeface="Arial" panose="020B0604020202020204" pitchFamily="34" charset="0"/>
                <a:cs typeface="Calibri" panose="020F0502020204030204" pitchFamily="34" charset="0"/>
              </a:rPr>
              <a:t>Approve the first reading of the </a:t>
            </a:r>
            <a:r>
              <a:rPr lang="en-US" dirty="0">
                <a:latin typeface="Calibri" pitchFamily="34" charset="0"/>
                <a:ea typeface="Calibri" pitchFamily="34" charset="-122"/>
                <a:cs typeface="Calibri" pitchFamily="34" charset="-120"/>
              </a:rPr>
              <a:t>Ordinance Amending the Alameda Municipal Code by Amending Section 12-2.3 (Location) of Article I (Parking Lots) of Chapter XII (Designated Parking) and by Repealing and Replacing Current Section 12-4.12 (Reserved) of Article I (Parking Lots) of Chapter XII (Designated Parking) in its Entirety to Authorize the City Manager or Their Designee to Establish and Modify Hours of Operation for the Civic Center Parking Structure.</a:t>
            </a:r>
            <a:endParaRPr lang="en-US" alt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445D3583-502B-FD4C-B1B2-4AA0E84A5B59}"/>
              </a:ext>
            </a:extLst>
          </p:cNvPr>
          <p:cNvSpPr txBox="1"/>
          <p:nvPr/>
        </p:nvSpPr>
        <p:spPr>
          <a:xfrm>
            <a:off x="676274" y="5986519"/>
            <a:ext cx="2384627" cy="523220"/>
          </a:xfrm>
          <a:prstGeom prst="rect">
            <a:avLst/>
          </a:prstGeom>
          <a:noFill/>
        </p:spPr>
        <p:txBody>
          <a:bodyPr wrap="none" rtlCol="0">
            <a:spAutoFit/>
          </a:bodyPr>
          <a:lstStyle/>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Alameda City Council Meeting</a:t>
            </a:r>
          </a:p>
          <a:p>
            <a:r>
              <a:rPr lang="en-US" sz="1400" dirty="0">
                <a:solidFill>
                  <a:srgbClr val="003366"/>
                </a:solidFill>
                <a:latin typeface="Calibri" panose="020F0502020204030204" pitchFamily="34" charset="0"/>
                <a:ea typeface="Calibri" panose="020F0502020204030204" pitchFamily="34" charset="0"/>
                <a:cs typeface="Calibri" panose="020F0502020204030204" pitchFamily="34" charset="0"/>
              </a:rPr>
              <a:t>May 19, 2026</a:t>
            </a:r>
          </a:p>
        </p:txBody>
      </p:sp>
    </p:spTree>
    <p:extLst>
      <p:ext uri="{BB962C8B-B14F-4D97-AF65-F5344CB8AC3E}">
        <p14:creationId xmlns:p14="http://schemas.microsoft.com/office/powerpoint/2010/main" val="4233647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5201</TotalTime>
  <Words>1368</Words>
  <Application>Microsoft Office PowerPoint</Application>
  <PresentationFormat>Widescreen</PresentationFormat>
  <Paragraphs>107</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City of Alameda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Ricardo Delatorre</dc:creator>
  <cp:lastModifiedBy>Ricardo Delatorre</cp:lastModifiedBy>
  <cp:revision>37</cp:revision>
  <cp:lastPrinted>2025-04-01T22:40:17Z</cp:lastPrinted>
  <dcterms:created xsi:type="dcterms:W3CDTF">2025-03-19T16:19:31Z</dcterms:created>
  <dcterms:modified xsi:type="dcterms:W3CDTF">2026-05-07T01:20:59Z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2025-03-19T22:20:04Z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fc7d8c95-9856-4287-958d-2204fe97361a</vt:lpwstr>
  </property>
  <property fmtid="{D5CDD505-2E9C-101B-9397-08002B2CF9AE}" pid="7" name="MSIP_Label_defa4170-0d19-0005-0004-bc88714345d2_ActionId">
    <vt:lpwstr>19bd9df6-2924-4661-a4de-098736b0cc1f</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