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11"/>
  </p:notesMasterIdLst>
  <p:handoutMasterIdLst>
    <p:handoutMasterId r:id="rId12"/>
  </p:handoutMasterIdLst>
  <p:sldIdLst>
    <p:sldId id="289" r:id="rId5"/>
    <p:sldId id="288" r:id="rId6"/>
    <p:sldId id="276" r:id="rId7"/>
    <p:sldId id="261" r:id="rId8"/>
    <p:sldId id="28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94" autoAdjust="0"/>
  </p:normalViewPr>
  <p:slideViewPr>
    <p:cSldViewPr snapToGrid="0">
      <p:cViewPr varScale="1">
        <p:scale>
          <a:sx n="105" d="100"/>
          <a:sy n="105" d="100"/>
        </p:scale>
        <p:origin x="83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ttenberg, Cynthia" userId="671315d6-0fae-4765-9835-dab823a80bac" providerId="ADAL" clId="{4DF61A82-FAB8-4B81-8722-CB5FB7DA95DE}"/>
    <pc:docChg chg="custSel modSld">
      <pc:chgData name="Battenberg, Cynthia" userId="671315d6-0fae-4765-9835-dab823a80bac" providerId="ADAL" clId="{4DF61A82-FAB8-4B81-8722-CB5FB7DA95DE}" dt="2024-12-22T23:48:23.851" v="77" actId="113"/>
      <pc:docMkLst>
        <pc:docMk/>
      </pc:docMkLst>
      <pc:sldChg chg="addSp delSp modSp mod">
        <pc:chgData name="Battenberg, Cynthia" userId="671315d6-0fae-4765-9835-dab823a80bac" providerId="ADAL" clId="{4DF61A82-FAB8-4B81-8722-CB5FB7DA95DE}" dt="2024-12-22T23:47:06.644" v="14" actId="1076"/>
        <pc:sldMkLst>
          <pc:docMk/>
          <pc:sldMk cId="4242039281" sldId="283"/>
        </pc:sldMkLst>
        <pc:spChg chg="mod">
          <ac:chgData name="Battenberg, Cynthia" userId="671315d6-0fae-4765-9835-dab823a80bac" providerId="ADAL" clId="{4DF61A82-FAB8-4B81-8722-CB5FB7DA95DE}" dt="2024-12-22T23:47:06.644" v="14" actId="1076"/>
          <ac:spMkLst>
            <pc:docMk/>
            <pc:sldMk cId="4242039281" sldId="283"/>
            <ac:spMk id="2" creationId="{954ABE40-AA00-F366-A36A-B3F1AADBF025}"/>
          </ac:spMkLst>
        </pc:spChg>
        <pc:spChg chg="mod">
          <ac:chgData name="Battenberg, Cynthia" userId="671315d6-0fae-4765-9835-dab823a80bac" providerId="ADAL" clId="{4DF61A82-FAB8-4B81-8722-CB5FB7DA95DE}" dt="2024-12-22T23:47:02.241" v="13" actId="1076"/>
          <ac:spMkLst>
            <pc:docMk/>
            <pc:sldMk cId="4242039281" sldId="283"/>
            <ac:spMk id="3" creationId="{72446868-83F0-CEEF-5E60-6D55C93B523F}"/>
          </ac:spMkLst>
        </pc:spChg>
        <pc:picChg chg="del">
          <ac:chgData name="Battenberg, Cynthia" userId="671315d6-0fae-4765-9835-dab823a80bac" providerId="ADAL" clId="{4DF61A82-FAB8-4B81-8722-CB5FB7DA95DE}" dt="2024-12-22T23:44:31.914" v="0" actId="478"/>
          <ac:picMkLst>
            <pc:docMk/>
            <pc:sldMk cId="4242039281" sldId="283"/>
            <ac:picMk id="5" creationId="{A5E9E70B-B339-6F38-0770-BA5F32CCB8E7}"/>
          </ac:picMkLst>
        </pc:picChg>
        <pc:picChg chg="add del mod">
          <ac:chgData name="Battenberg, Cynthia" userId="671315d6-0fae-4765-9835-dab823a80bac" providerId="ADAL" clId="{4DF61A82-FAB8-4B81-8722-CB5FB7DA95DE}" dt="2024-12-22T23:46:21.497" v="6" actId="478"/>
          <ac:picMkLst>
            <pc:docMk/>
            <pc:sldMk cId="4242039281" sldId="283"/>
            <ac:picMk id="7" creationId="{3E49C927-3416-0972-064E-4A6860742ECA}"/>
          </ac:picMkLst>
        </pc:picChg>
        <pc:picChg chg="add mod">
          <ac:chgData name="Battenberg, Cynthia" userId="671315d6-0fae-4765-9835-dab823a80bac" providerId="ADAL" clId="{4DF61A82-FAB8-4B81-8722-CB5FB7DA95DE}" dt="2024-12-22T23:46:52.954" v="12" actId="14100"/>
          <ac:picMkLst>
            <pc:docMk/>
            <pc:sldMk cId="4242039281" sldId="283"/>
            <ac:picMk id="9" creationId="{F7773C39-E3ED-2330-2215-D4A9A8DDC19F}"/>
          </ac:picMkLst>
        </pc:picChg>
      </pc:sldChg>
      <pc:sldChg chg="addSp delSp modSp mod">
        <pc:chgData name="Battenberg, Cynthia" userId="671315d6-0fae-4765-9835-dab823a80bac" providerId="ADAL" clId="{4DF61A82-FAB8-4B81-8722-CB5FB7DA95DE}" dt="2024-12-22T23:48:23.851" v="77" actId="113"/>
        <pc:sldMkLst>
          <pc:docMk/>
          <pc:sldMk cId="3078994387" sldId="289"/>
        </pc:sldMkLst>
        <pc:spChg chg="add del mod">
          <ac:chgData name="Battenberg, Cynthia" userId="671315d6-0fae-4765-9835-dab823a80bac" providerId="ADAL" clId="{4DF61A82-FAB8-4B81-8722-CB5FB7DA95DE}" dt="2024-12-22T23:47:35.615" v="16" actId="478"/>
          <ac:spMkLst>
            <pc:docMk/>
            <pc:sldMk cId="3078994387" sldId="289"/>
            <ac:spMk id="3" creationId="{736B50C9-2C6F-5EF6-AA95-F5B2753CDF27}"/>
          </ac:spMkLst>
        </pc:spChg>
        <pc:spChg chg="mod">
          <ac:chgData name="Battenberg, Cynthia" userId="671315d6-0fae-4765-9835-dab823a80bac" providerId="ADAL" clId="{4DF61A82-FAB8-4B81-8722-CB5FB7DA95DE}" dt="2024-12-22T23:48:23.851" v="77" actId="113"/>
          <ac:spMkLst>
            <pc:docMk/>
            <pc:sldMk cId="3078994387" sldId="289"/>
            <ac:spMk id="9" creationId="{6FEC93CF-2672-7D78-F278-58C5E012E0DF}"/>
          </ac:spMkLst>
        </pc:spChg>
        <pc:picChg chg="del">
          <ac:chgData name="Battenberg, Cynthia" userId="671315d6-0fae-4765-9835-dab823a80bac" providerId="ADAL" clId="{4DF61A82-FAB8-4B81-8722-CB5FB7DA95DE}" dt="2024-12-22T23:47:26.597" v="15" actId="478"/>
          <ac:picMkLst>
            <pc:docMk/>
            <pc:sldMk cId="3078994387" sldId="289"/>
            <ac:picMk id="7" creationId="{ED21B7CD-3D69-26B5-8A0B-52A19A6B0A2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16356-3B28-4AAF-8099-7941810E2475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DA344-5FA2-43F7-9D95-CA56C82B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6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4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3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45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40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52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9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6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9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38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2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0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2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83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8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6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9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AAEB19-4B49-2801-9B15-7682CDF04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23C3EC-28B3-4644-8BE5-3288734B4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7468" y="486137"/>
            <a:ext cx="5427584" cy="3599727"/>
          </a:xfrm>
        </p:spPr>
        <p:txBody>
          <a:bodyPr anchor="b" anchorCtr="0">
            <a:noAutofit/>
          </a:bodyPr>
          <a:lstStyle>
            <a:lvl1pPr algn="l">
              <a:defRPr sz="44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64FCBF4-90E6-FFAA-143D-3A01CE5256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4774" y="-6713"/>
            <a:ext cx="6578801" cy="6894576"/>
          </a:xfrm>
          <a:custGeom>
            <a:avLst/>
            <a:gdLst>
              <a:gd name="connsiteX0" fmla="*/ 0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0 w 6613525"/>
              <a:gd name="connsiteY4" fmla="*/ 0 h 6858000"/>
              <a:gd name="connsiteX0" fmla="*/ 1875099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1875099 w 6613525"/>
              <a:gd name="connsiteY4" fmla="*/ 0 h 6858000"/>
              <a:gd name="connsiteX0" fmla="*/ 1840375 w 6578801"/>
              <a:gd name="connsiteY0" fmla="*/ 0 h 6869575"/>
              <a:gd name="connsiteX1" fmla="*/ 6578801 w 6578801"/>
              <a:gd name="connsiteY1" fmla="*/ 0 h 6869575"/>
              <a:gd name="connsiteX2" fmla="*/ 6578801 w 6578801"/>
              <a:gd name="connsiteY2" fmla="*/ 6858000 h 6869575"/>
              <a:gd name="connsiteX3" fmla="*/ 0 w 6578801"/>
              <a:gd name="connsiteY3" fmla="*/ 6869575 h 6869575"/>
              <a:gd name="connsiteX4" fmla="*/ 1840375 w 6578801"/>
              <a:gd name="connsiteY4" fmla="*/ 0 h 686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801" h="6869575">
                <a:moveTo>
                  <a:pt x="1840375" y="0"/>
                </a:moveTo>
                <a:lnTo>
                  <a:pt x="6578801" y="0"/>
                </a:lnTo>
                <a:lnTo>
                  <a:pt x="6578801" y="6858000"/>
                </a:lnTo>
                <a:lnTo>
                  <a:pt x="0" y="6869575"/>
                </a:lnTo>
                <a:lnTo>
                  <a:pt x="1840375" y="0"/>
                </a:lnTo>
                <a:close/>
              </a:path>
            </a:pathLst>
          </a:custGeom>
        </p:spPr>
        <p:txBody>
          <a:bodyPr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40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1BBEEFE-AE8A-8083-54B6-DBE9BC0E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2863" y="0"/>
            <a:ext cx="4658392" cy="6858000"/>
          </a:xfrm>
          <a:custGeom>
            <a:avLst/>
            <a:gdLst>
              <a:gd name="connsiteX0" fmla="*/ 0 w 4658392"/>
              <a:gd name="connsiteY0" fmla="*/ 0 h 6858000"/>
              <a:gd name="connsiteX1" fmla="*/ 4658392 w 4658392"/>
              <a:gd name="connsiteY1" fmla="*/ 0 h 6858000"/>
              <a:gd name="connsiteX2" fmla="*/ 2820797 w 4658392"/>
              <a:gd name="connsiteY2" fmla="*/ 6858000 h 6858000"/>
              <a:gd name="connsiteX3" fmla="*/ 0 w 4658392"/>
              <a:gd name="connsiteY3" fmla="*/ 6858000 h 6858000"/>
              <a:gd name="connsiteX4" fmla="*/ 0 w 46583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8392" h="6858000">
                <a:moveTo>
                  <a:pt x="0" y="0"/>
                </a:moveTo>
                <a:lnTo>
                  <a:pt x="4658392" y="0"/>
                </a:lnTo>
                <a:lnTo>
                  <a:pt x="282079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4FF31D-04D7-B1F4-53B1-AA4170602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F040EF-92FF-AEA1-BBA6-A4B739E11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A59A84-C321-FDF9-555F-1FB322EBB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9286"/>
            <a:ext cx="3200400" cy="5617193"/>
          </a:xfrm>
        </p:spPr>
        <p:txBody>
          <a:bodyPr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3412" y="509286"/>
            <a:ext cx="4328932" cy="5617194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60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40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20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60CD5A6-A0E4-A658-65B1-0D6C053316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8813" y="-22860"/>
            <a:ext cx="2651760" cy="6903720"/>
          </a:xfrm>
        </p:spPr>
        <p:txBody>
          <a:bodyPr lIns="182880" tIns="274320" rIns="1828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05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EC6AF9-CC07-5258-9160-8C6391530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BC6DCCE-3025-75FB-9405-8D51DCD63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16CCC3-736F-49AC-F079-9A090DAA8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BF578A-ADDB-6713-E5AD-0FF27EDC2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43671"/>
            <a:ext cx="9144000" cy="3361254"/>
          </a:xfrm>
        </p:spPr>
        <p:txBody>
          <a:bodyPr anchor="b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620" y="4766434"/>
            <a:ext cx="12207240" cy="2121408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28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CF0EA4-D201-44E7-3558-D05CB4233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643EA3-ACAA-539C-A041-266A895A2B1C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1E18B-2347-8DB6-2A7F-3EAC100A4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72" y="528320"/>
            <a:ext cx="5028566" cy="335499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072" y="4027992"/>
            <a:ext cx="5028565" cy="1894972"/>
          </a:xfrm>
        </p:spPr>
        <p:txBody>
          <a:bodyPr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57326" y="-11576"/>
            <a:ext cx="4946249" cy="6903720"/>
          </a:xfrm>
          <a:custGeom>
            <a:avLst/>
            <a:gdLst>
              <a:gd name="connsiteX0" fmla="*/ 0 w 4977139"/>
              <a:gd name="connsiteY0" fmla="*/ 0 h 6858000"/>
              <a:gd name="connsiteX1" fmla="*/ 4977139 w 4977139"/>
              <a:gd name="connsiteY1" fmla="*/ 0 h 6858000"/>
              <a:gd name="connsiteX2" fmla="*/ 4977139 w 4977139"/>
              <a:gd name="connsiteY2" fmla="*/ 6858000 h 6858000"/>
              <a:gd name="connsiteX3" fmla="*/ 0 w 4977139"/>
              <a:gd name="connsiteY3" fmla="*/ 6858000 h 6858000"/>
              <a:gd name="connsiteX4" fmla="*/ 0 w 4977139"/>
              <a:gd name="connsiteY4" fmla="*/ 0 h 6858000"/>
              <a:gd name="connsiteX0" fmla="*/ 0 w 4977139"/>
              <a:gd name="connsiteY0" fmla="*/ 0 h 6892724"/>
              <a:gd name="connsiteX1" fmla="*/ 4977139 w 4977139"/>
              <a:gd name="connsiteY1" fmla="*/ 0 h 6892724"/>
              <a:gd name="connsiteX2" fmla="*/ 4977139 w 4977139"/>
              <a:gd name="connsiteY2" fmla="*/ 6858000 h 6892724"/>
              <a:gd name="connsiteX3" fmla="*/ 1863524 w 4977139"/>
              <a:gd name="connsiteY3" fmla="*/ 6892724 h 6892724"/>
              <a:gd name="connsiteX4" fmla="*/ 0 w 4977139"/>
              <a:gd name="connsiteY4" fmla="*/ 0 h 6892724"/>
              <a:gd name="connsiteX0" fmla="*/ 0 w 4977139"/>
              <a:gd name="connsiteY0" fmla="*/ 0 h 6892724"/>
              <a:gd name="connsiteX1" fmla="*/ 4977139 w 4977139"/>
              <a:gd name="connsiteY1" fmla="*/ 0 h 6892724"/>
              <a:gd name="connsiteX2" fmla="*/ 4977139 w 4977139"/>
              <a:gd name="connsiteY2" fmla="*/ 6892724 h 6892724"/>
              <a:gd name="connsiteX3" fmla="*/ 1863524 w 4977139"/>
              <a:gd name="connsiteY3" fmla="*/ 6892724 h 6892724"/>
              <a:gd name="connsiteX4" fmla="*/ 0 w 4977139"/>
              <a:gd name="connsiteY4" fmla="*/ 0 h 689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7139" h="6892724">
                <a:moveTo>
                  <a:pt x="0" y="0"/>
                </a:moveTo>
                <a:lnTo>
                  <a:pt x="4977139" y="0"/>
                </a:lnTo>
                <a:lnTo>
                  <a:pt x="4977139" y="6892724"/>
                </a:lnTo>
                <a:lnTo>
                  <a:pt x="1863524" y="6892724"/>
                </a:lnTo>
                <a:lnTo>
                  <a:pt x="0" y="0"/>
                </a:lnTo>
                <a:close/>
              </a:path>
            </a:pathLst>
          </a:custGeom>
        </p:spPr>
        <p:txBody>
          <a:bodyPr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7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CBD635-4863-B127-5668-D2C7DA8CD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629720-DD91-8012-686D-AABA43987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0911820" y="0"/>
            <a:ext cx="913577" cy="68580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0117" y="185195"/>
            <a:ext cx="6930838" cy="150549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B27827-7491-B1C2-D9C5-975A9FF66E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788" y="-22860"/>
            <a:ext cx="3291840" cy="6903720"/>
          </a:xfrm>
        </p:spPr>
        <p:txBody>
          <a:bodyPr lIns="182880" tIns="274320" rIns="1828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D4D4555-A25D-09B6-36AF-5977189F2DD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70116" y="2022395"/>
            <a:ext cx="6941703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1800"/>
            </a:lvl1pPr>
            <a:lvl2pPr>
              <a:spcBef>
                <a:spcPts val="1000"/>
              </a:spcBef>
              <a:spcAft>
                <a:spcPts val="1500"/>
              </a:spcAft>
              <a:defRPr sz="1800"/>
            </a:lvl2pPr>
            <a:lvl3pPr>
              <a:spcBef>
                <a:spcPts val="1000"/>
              </a:spcBef>
              <a:spcAft>
                <a:spcPts val="1500"/>
              </a:spcAft>
              <a:defRPr sz="1800"/>
            </a:lvl3pPr>
            <a:lvl4pPr>
              <a:spcBef>
                <a:spcPts val="1000"/>
              </a:spcBef>
              <a:spcAft>
                <a:spcPts val="1500"/>
              </a:spcAft>
              <a:defRPr sz="1800"/>
            </a:lvl4pPr>
            <a:lvl5pPr>
              <a:spcBef>
                <a:spcPts val="1000"/>
              </a:spcBef>
              <a:spcAft>
                <a:spcPts val="1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2374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E49FCE-658C-FF5A-6405-3D10F1AC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03C516-D418-5E3E-1E4E-1DF84643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BF5B15-0E8A-A82C-6E9C-FCF3FBAAD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4B33CA-9490-C8E1-FE4F-06367AF29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86824F-3198-FE44-5A4A-70312048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58CD71-6E97-B6A9-11B6-867ED408D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9FDAA6-BDE8-D6C3-17CD-F87BFB54F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2A0738D-E9A9-14B7-4739-62E402B0C2D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4961" y="2032663"/>
            <a:ext cx="4463005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766D4CB-8BCE-C6EE-EF57-A8A819EBD36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41720" y="2032663"/>
            <a:ext cx="5212080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5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6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36">
          <p15:clr>
            <a:srgbClr val="F26B43"/>
          </p15:clr>
        </p15:guide>
        <p15:guide id="4" orient="horz" pos="39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pos="720">
          <p15:clr>
            <a:srgbClr val="F26B43"/>
          </p15:clr>
        </p15:guide>
        <p15:guide id="8" pos="6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FEC93CF-2672-7D78-F278-58C5E012E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0852" y="1750742"/>
            <a:ext cx="9992669" cy="4030108"/>
          </a:xfrm>
        </p:spPr>
        <p:txBody>
          <a:bodyPr/>
          <a:lstStyle/>
          <a:p>
            <a:r>
              <a:rPr lang="en-US" b="1" dirty="0"/>
              <a:t>City Master Fee Schedule amendment to Add a Parking Citation Fine</a:t>
            </a:r>
            <a:br>
              <a:rPr lang="en-US" b="1" dirty="0"/>
            </a:br>
            <a:br>
              <a:rPr lang="en-US" b="1" dirty="0"/>
            </a:br>
            <a:r>
              <a:rPr lang="en-US" sz="3400" b="1" dirty="0"/>
              <a:t>Public Hearing</a:t>
            </a:r>
            <a:br>
              <a:rPr lang="en-US" sz="3400" b="1" dirty="0"/>
            </a:br>
            <a:r>
              <a:rPr lang="en-US" sz="3400" b="1" dirty="0"/>
              <a:t>January 21, 2025</a:t>
            </a:r>
            <a:br>
              <a:rPr lang="en-US" sz="3400" b="1" dirty="0"/>
            </a:br>
            <a:r>
              <a:rPr lang="en-US" sz="3400" b="1" dirty="0"/>
              <a:t>City Council </a:t>
            </a:r>
            <a:r>
              <a:rPr lang="en-US" sz="3400" b="1" dirty="0" err="1"/>
              <a:t>mEeting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307899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59" y="342018"/>
            <a:ext cx="4304371" cy="3471699"/>
          </a:xfrm>
          <a:noFill/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DAYLIGHTING LAW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371" y="509286"/>
            <a:ext cx="7214839" cy="5617194"/>
          </a:xfrm>
          <a:noFill/>
        </p:spPr>
        <p:txBody>
          <a:bodyPr anchor="ctr">
            <a:noAutofit/>
          </a:bodyPr>
          <a:lstStyle/>
          <a:p>
            <a:r>
              <a:rPr lang="en-US" sz="2400" dirty="0"/>
              <a:t>Effective 2025, AB 413 bans vehicle parking within 20 feet of the vehicle approach side of a crosswalk to make intersections safer for pedestrians.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law applies whether the crosswalk is marked or unmarked and regardless of if the curb is painted 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parking ban is reduced to 15 feet of any crosswalk with a curb extension.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89D1E-B39E-1B0A-0B49-A1931C1D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9013" y="6344014"/>
            <a:ext cx="470887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A221245A-B93D-45A8-B0FA-EC2AEE26E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7C05E78-F03B-664A-AF29-40697EADF0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60" r="41953" b="3427"/>
          <a:stretch/>
        </p:blipFill>
        <p:spPr>
          <a:xfrm>
            <a:off x="164658" y="296085"/>
            <a:ext cx="6571111" cy="636765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60A95D1-194E-4E4E-8C67-30F91F8E7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90"/>
            <a:ext cx="8521995" cy="6858000"/>
          </a:xfrm>
          <a:prstGeom prst="rect">
            <a:avLst/>
          </a:prstGeom>
          <a:gradFill>
            <a:gsLst>
              <a:gs pos="58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830768-A16A-D03D-210C-ABC8C5795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254" y="296085"/>
            <a:ext cx="4721555" cy="5390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400" b="1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it works</a:t>
            </a:r>
            <a:br>
              <a:rPr lang="en-US" sz="2400" b="1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b="1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b="1" i="1" kern="12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Leaving a clearance of 20 feet provides a greater field of visibility for all roadway users (as shown in scenarios #3 and #4), whereas not providing that clearance greatly reduces the visibility (as shown in scenarios #1 and #2 to the left)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4C0A835-9AC9-4D0F-A529-BE4789E12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39206" y="3065930"/>
            <a:ext cx="2852793" cy="37977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CF67ECC-797A-4CA0-87E3-360466498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172700" y="0"/>
            <a:ext cx="1358310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DDE3808D-A39B-E3F7-19ED-AD67F29C2A64}"/>
              </a:ext>
            </a:extLst>
          </p:cNvPr>
          <p:cNvSpPr txBox="1">
            <a:spLocks/>
          </p:cNvSpPr>
          <p:nvPr/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D12358-51D2-46B3-9BDE-DF29528B9454}" type="slidenum">
              <a:rPr lang="en-US" sz="1100" smtClean="0"/>
              <a:pPr/>
              <a:t>3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2108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550" y="390293"/>
            <a:ext cx="6930838" cy="776288"/>
          </a:xfrm>
          <a:noFill/>
        </p:spPr>
        <p:txBody>
          <a:bodyPr/>
          <a:lstStyle/>
          <a:p>
            <a:r>
              <a:rPr lang="en-US" b="1" dirty="0"/>
              <a:t>Public 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6761" y="1280160"/>
            <a:ext cx="5464097" cy="4297680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imes New Roman" panose="02020603050405020304" pitchFamily="18" charset="0"/>
              </a:rPr>
              <a:t>Daylighting Law outreach included: </a:t>
            </a:r>
          </a:p>
          <a:p>
            <a:pPr marL="568325" indent="-277813">
              <a:buNone/>
            </a:pPr>
            <a:r>
              <a:rPr lang="en-US" sz="2200" kern="100" dirty="0">
                <a:latin typeface="Symbol" panose="05050102010706020507" pitchFamily="18" charset="2"/>
              </a:rPr>
              <a:t>·	</a:t>
            </a:r>
            <a:r>
              <a:rPr lang="en-US" sz="2200" kern="100" dirty="0">
                <a:latin typeface="Times New Roman" panose="02020603050405020304" pitchFamily="18" charset="0"/>
              </a:rPr>
              <a:t>Promotion to the local press (Television, Radio, Print and Online) </a:t>
            </a:r>
          </a:p>
          <a:p>
            <a:pPr marL="633412" indent="-342900">
              <a:buFont typeface="Symbol" panose="05050102010706020507" pitchFamily="18" charset="2"/>
              <a:buChar char="·"/>
            </a:pPr>
            <a:r>
              <a:rPr lang="en-US" sz="2200" kern="100" dirty="0">
                <a:latin typeface="Times New Roman" panose="02020603050405020304" pitchFamily="18" charset="0"/>
              </a:rPr>
              <a:t>Full Page Ad in the San Leandro Times (12/12/24 Edition) </a:t>
            </a:r>
          </a:p>
          <a:p>
            <a:pPr marL="633412" indent="-342900">
              <a:buFont typeface="Symbol" panose="05050102010706020507" pitchFamily="18" charset="2"/>
              <a:buChar char="·"/>
            </a:pPr>
            <a:r>
              <a:rPr lang="en-US" sz="2200" i="0" kern="100" dirty="0">
                <a:solidFill>
                  <a:prstClr val="black"/>
                </a:solidFill>
                <a:latin typeface="Times New Roman" panose="02020603050405020304" pitchFamily="18" charset="0"/>
              </a:rPr>
              <a:t>Promotion on the City of San Leandro's social media pages (Facebook, Instagram, LinkedIn, and </a:t>
            </a:r>
            <a:r>
              <a:rPr lang="en-US" sz="2200" i="0" kern="1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Nextdoor</a:t>
            </a:r>
            <a:r>
              <a:rPr lang="en-US" sz="2200" i="0" kern="100" dirty="0">
                <a:solidFill>
                  <a:prstClr val="black"/>
                </a:solidFill>
                <a:latin typeface="Times New Roman" panose="02020603050405020304" pitchFamily="18" charset="0"/>
              </a:rPr>
              <a:t>)</a:t>
            </a:r>
          </a:p>
          <a:p>
            <a:pPr marL="633412" indent="-342900">
              <a:buFont typeface="Symbol" panose="05050102010706020507" pitchFamily="18" charset="2"/>
              <a:buChar char="·"/>
            </a:pPr>
            <a:r>
              <a:rPr lang="en-US" sz="2200" i="0" kern="100" dirty="0">
                <a:solidFill>
                  <a:prstClr val="black"/>
                </a:solidFill>
                <a:latin typeface="Times New Roman" panose="02020603050405020304" pitchFamily="18" charset="0"/>
              </a:rPr>
              <a:t>Public Service Announcement Video to be promoted using paid advertising through Google/YouTube</a:t>
            </a: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6BBC9-08CE-1595-3170-472DEB49F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860"/>
            <a:ext cx="5174166" cy="6913025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8CE0FEC1-900F-8D5B-49AF-C3A7A6FF26C6}"/>
              </a:ext>
            </a:extLst>
          </p:cNvPr>
          <p:cNvSpPr txBox="1">
            <a:spLocks/>
          </p:cNvSpPr>
          <p:nvPr/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D12358-51D2-46B3-9BDE-DF29528B9454}" type="slidenum">
              <a:rPr lang="en-US" sz="1100" smtClean="0"/>
              <a:pPr/>
              <a:t>4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302" y="584076"/>
            <a:ext cx="5028566" cy="1894972"/>
          </a:xfrm>
          <a:noFill/>
        </p:spPr>
        <p:txBody>
          <a:bodyPr>
            <a:noAutofit/>
          </a:bodyPr>
          <a:lstStyle/>
          <a:p>
            <a:r>
              <a:rPr lang="en-US" dirty="0"/>
              <a:t>PARKING CITATION FINE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173" y="3605885"/>
            <a:ext cx="5028565" cy="2811774"/>
          </a:xfrm>
          <a:noFill/>
        </p:spPr>
        <p:txBody>
          <a:bodyPr anchor="t"/>
          <a:lstStyle/>
          <a:p>
            <a:r>
              <a:rPr lang="en-US" sz="2400" dirty="0">
                <a:solidFill>
                  <a:schemeClr val="tx2"/>
                </a:solidFill>
              </a:rPr>
              <a:t>A NEW FINE OF $63.00 FOR PARKING WITHIN 20 FEET FROM A MARKED OR UNMARKED CROSSWALK IS PROPOSED </a:t>
            </a:r>
          </a:p>
        </p:txBody>
      </p:sp>
      <p:pic>
        <p:nvPicPr>
          <p:cNvPr id="43" name="Picture Placeholder 42" descr="A plane flying over a city">
            <a:extLst>
              <a:ext uri="{FF2B5EF4-FFF2-40B4-BE49-F238E27FC236}">
                <a16:creationId xmlns:a16="http://schemas.microsoft.com/office/drawing/2014/main" id="{9100BC91-12A3-DE75-3F38-9C17D39DC5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/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773C39-E3ED-2330-2215-D4A9A8DDC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004" y="0"/>
            <a:ext cx="7288996" cy="6903720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F7DD39D-C7E3-D658-3EE4-42834BB78B0F}"/>
              </a:ext>
            </a:extLst>
          </p:cNvPr>
          <p:cNvSpPr txBox="1">
            <a:spLocks/>
          </p:cNvSpPr>
          <p:nvPr/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D12358-51D2-46B3-9BDE-DF29528B9454}" type="slidenum">
              <a:rPr lang="en-US" sz="1100" smtClean="0"/>
              <a:pPr/>
              <a:t>5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4203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142999" y="2032663"/>
            <a:ext cx="9818649" cy="406749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400" dirty="0"/>
              <a:t>Open Public Hearing</a:t>
            </a:r>
          </a:p>
          <a:p>
            <a:r>
              <a:rPr lang="en-US" sz="2400" dirty="0"/>
              <a:t>Take Public Comments</a:t>
            </a:r>
          </a:p>
          <a:p>
            <a:r>
              <a:rPr lang="en-US" sz="2400" dirty="0"/>
              <a:t>Close Public Hearing</a:t>
            </a:r>
          </a:p>
          <a:p>
            <a:r>
              <a:rPr lang="en-US" sz="2400" dirty="0"/>
              <a:t>Adopt resolution to amend Title 6, Chapter 4 of the San Leandro Administrative Code to Add a Parking Citation Fine for the New California Vehicle Code Violation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E1F56F-A5E6-3345-203C-D79B307D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0181" y="6261718"/>
            <a:ext cx="470887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Custom 34">
      <a:dk1>
        <a:sysClr val="windowText" lastClr="000000"/>
      </a:dk1>
      <a:lt1>
        <a:sysClr val="window" lastClr="FFFFFF"/>
      </a:lt1>
      <a:dk2>
        <a:srgbClr val="001E2E"/>
      </a:dk2>
      <a:lt2>
        <a:srgbClr val="F0ECEC"/>
      </a:lt2>
      <a:accent1>
        <a:srgbClr val="155767"/>
      </a:accent1>
      <a:accent2>
        <a:srgbClr val="BA9CA0"/>
      </a:accent2>
      <a:accent3>
        <a:srgbClr val="A57931"/>
      </a:accent3>
      <a:accent4>
        <a:srgbClr val="0E577C"/>
      </a:accent4>
      <a:accent5>
        <a:srgbClr val="CC846E"/>
      </a:accent5>
      <a:accent6>
        <a:srgbClr val="93767A"/>
      </a:accent6>
      <a:hlink>
        <a:srgbClr val="0563C1"/>
      </a:hlink>
      <a:folHlink>
        <a:srgbClr val="954F72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20BE78-9FDF-401B-B412-3AA10EC5BEA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C180A77-4928-484F-9529-F716C85D6A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E62E91-3991-445A-ADE0-DB143B39320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{450F0C16-A1DA-414A-B2C1-9474765702A4}tf22797433_win32</Template>
  <TotalTime>68</TotalTime>
  <Words>284</Words>
  <Application>Microsoft Office PowerPoint</Application>
  <PresentationFormat>Widescreen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Calibri</vt:lpstr>
      <vt:lpstr>Symbol</vt:lpstr>
      <vt:lpstr>Times New Roman</vt:lpstr>
      <vt:lpstr>Univers Condensed Light</vt:lpstr>
      <vt:lpstr>Walbaum Display Light</vt:lpstr>
      <vt:lpstr>AngleLinesVTI</vt:lpstr>
      <vt:lpstr>City Master Fee Schedule amendment to Add a Parking Citation Fine  Public Hearing January 21, 2025 City Council mEeting</vt:lpstr>
      <vt:lpstr>DAYLIGHTING LAW </vt:lpstr>
      <vt:lpstr>How it works  Leaving a clearance of 20 feet provides a greater field of visibility for all roadway users (as shown in scenarios #3 and #4), whereas not providing that clearance greatly reduces the visibility (as shown in scenarios #1 and #2 to the left)</vt:lpstr>
      <vt:lpstr>Public outreach</vt:lpstr>
      <vt:lpstr>PARKING CITATION FINE</vt:lpstr>
      <vt:lpstr>Recommendation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Battenberg, Cynthia</dc:creator>
  <cp:lastModifiedBy>Villaseñor, Natalie</cp:lastModifiedBy>
  <cp:revision>5</cp:revision>
  <dcterms:created xsi:type="dcterms:W3CDTF">2024-12-22T22:58:09Z</dcterms:created>
  <dcterms:modified xsi:type="dcterms:W3CDTF">2025-01-16T01:18:26Z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